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5980" r:id="rId2"/>
  </p:sldMasterIdLst>
  <p:notesMasterIdLst>
    <p:notesMasterId r:id="rId46"/>
  </p:notesMasterIdLst>
  <p:sldIdLst>
    <p:sldId id="654" r:id="rId3"/>
    <p:sldId id="1054" r:id="rId4"/>
    <p:sldId id="1038" r:id="rId5"/>
    <p:sldId id="1053" r:id="rId6"/>
    <p:sldId id="1098" r:id="rId7"/>
    <p:sldId id="1087" r:id="rId8"/>
    <p:sldId id="1083" r:id="rId9"/>
    <p:sldId id="1088" r:id="rId10"/>
    <p:sldId id="1080" r:id="rId11"/>
    <p:sldId id="1082" r:id="rId12"/>
    <p:sldId id="1075" r:id="rId13"/>
    <p:sldId id="1090" r:id="rId14"/>
    <p:sldId id="925" r:id="rId15"/>
    <p:sldId id="1108" r:id="rId16"/>
    <p:sldId id="1107" r:id="rId17"/>
    <p:sldId id="1056" r:id="rId18"/>
    <p:sldId id="963" r:id="rId19"/>
    <p:sldId id="1100" r:id="rId20"/>
    <p:sldId id="1096" r:id="rId21"/>
    <p:sldId id="962" r:id="rId22"/>
    <p:sldId id="1109" r:id="rId23"/>
    <p:sldId id="1110" r:id="rId24"/>
    <p:sldId id="1049" r:id="rId25"/>
    <p:sldId id="1050" r:id="rId26"/>
    <p:sldId id="1097" r:id="rId27"/>
    <p:sldId id="1093" r:id="rId28"/>
    <p:sldId id="1094" r:id="rId29"/>
    <p:sldId id="1095" r:id="rId30"/>
    <p:sldId id="1045" r:id="rId31"/>
    <p:sldId id="1091" r:id="rId32"/>
    <p:sldId id="1068" r:id="rId33"/>
    <p:sldId id="1073" r:id="rId34"/>
    <p:sldId id="1101" r:id="rId35"/>
    <p:sldId id="1102" r:id="rId36"/>
    <p:sldId id="1103" r:id="rId37"/>
    <p:sldId id="1057" r:id="rId38"/>
    <p:sldId id="1059" r:id="rId39"/>
    <p:sldId id="1074" r:id="rId40"/>
    <p:sldId id="1105" r:id="rId41"/>
    <p:sldId id="1072" r:id="rId42"/>
    <p:sldId id="1076" r:id="rId43"/>
    <p:sldId id="1077" r:id="rId44"/>
    <p:sldId id="1111" r:id="rId4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BF56"/>
    <a:srgbClr val="AAE98F"/>
    <a:srgbClr val="CE002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80" d="100"/>
          <a:sy n="80" d="100"/>
        </p:scale>
        <p:origin x="-784" y="-104"/>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15616"/>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6420BAE4-D55D-AE4B-901B-F195DB4CAA01}" type="datetime1">
              <a:rPr lang="en-US"/>
              <a:pPr>
                <a:defRPr/>
              </a:pPr>
              <a:t>3/4/14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FF1595DD-DCD9-9F47-B980-68463C6A9C4D}" type="slidenum">
              <a:rPr lang="en-US"/>
              <a:pPr>
                <a:defRPr/>
              </a:pPr>
              <a:t>‹#›</a:t>
            </a:fld>
            <a:endParaRPr lang="en-US"/>
          </a:p>
        </p:txBody>
      </p:sp>
    </p:spTree>
    <p:extLst>
      <p:ext uri="{BB962C8B-B14F-4D97-AF65-F5344CB8AC3E}">
        <p14:creationId xmlns:p14="http://schemas.microsoft.com/office/powerpoint/2010/main" val="2512196039"/>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2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92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C2075CE-FC49-2C4C-8EFC-D227C8A73170}" type="slidenum">
              <a:rPr lang="en-US" sz="1200"/>
              <a:pPr eaLnBrk="1" hangingPunct="1"/>
              <a:t>1</a:t>
            </a:fld>
            <a:endParaRPr 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How we have used open source, standard-based API to construct powerful tools.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Dynamic Resource Management: A plus (+)</a:t>
            </a:r>
          </a:p>
          <a:p>
            <a:r>
              <a:rPr lang="en-US">
                <a:latin typeface="Calibri" charset="0"/>
                <a:ea typeface="ＭＳ Ｐゴシック" charset="0"/>
                <a:cs typeface="ＭＳ Ｐゴシック" charset="0"/>
              </a:rPr>
              <a:t>sour</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0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777C8F5-9C63-2747-8F86-5576ACFB385A}" type="slidenum">
              <a:rPr lang="en-US" sz="1200"/>
              <a:pPr eaLnBrk="1" hangingPunct="1"/>
              <a:t>11</a:t>
            </a:fld>
            <a:endParaRPr 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Pilot-jobs as a (A)RM because of limitations of the middleware and infrastructure. Different middleware; differenent limitations. Therefore different pilot jobs semantically and functionally.</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Pilots tell you what to do (N x M) but not why or how?</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6C05FD7-8855-964A-8FA8-B4A94FD0EB69}" type="slidenum">
              <a:rPr lang="en-US" sz="1200"/>
              <a:pPr eaLnBrk="1" hangingPunct="1"/>
              <a:t>14</a:t>
            </a:fld>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Pilot-jobs as a (A)RM because of limitations of the middleware and infrastructure. Different middleware; differenent limitations. Therefore different pilot jobs semantically and functionally.</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Pilots tell you what to do (N x M) but not why or how?</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DBAD7EF-C69F-E34D-B72D-0F8CF7FB803D}" type="slidenum">
              <a:rPr lang="en-US" sz="1200"/>
              <a:pPr eaLnBrk="1" hangingPunct="1"/>
              <a:t>15</a:t>
            </a:fld>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4D44861-A650-B44B-A57F-879263794669}" type="slidenum">
              <a:rPr lang="en-US" sz="1200"/>
              <a:pPr eaLnBrk="1" hangingPunct="1"/>
              <a:t>17</a:t>
            </a:fld>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156654-371B-6848-AEE3-03FD29FDED99}" type="slidenum">
              <a:rPr lang="en-US" sz="1200"/>
              <a:pPr eaLnBrk="1" hangingPunct="1"/>
              <a:t>20</a:t>
            </a:fld>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MD?</a:t>
            </a: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9F25E80-C58A-D34A-93F8-8E68874AFB86}" type="slidenum">
              <a:rPr lang="en-US" sz="1200"/>
              <a:pPr eaLnBrk="1" hangingPunct="1"/>
              <a:t>23</a:t>
            </a:fld>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r>
              <a:rPr lang="en-US">
                <a:latin typeface="Calibri" charset="0"/>
                <a:ea typeface="ＭＳ Ｐゴシック" charset="0"/>
                <a:cs typeface="ＭＳ Ｐゴシック" charset="0"/>
              </a:rPr>
              <a:t>Rate of communication affect science but it is about the scientist to choose how optimize it. The same is valid of the number of simulation for micro second.</a:t>
            </a:r>
          </a:p>
          <a:p>
            <a:pPr marL="171450" indent="-171450">
              <a:buFontTx/>
              <a:buChar char="-"/>
            </a:pPr>
            <a:r>
              <a:rPr lang="en-US">
                <a:latin typeface="Calibri" charset="0"/>
                <a:ea typeface="ＭＳ Ｐゴシック" charset="0"/>
                <a:cs typeface="ＭＳ Ｐゴシック" charset="0"/>
              </a:rPr>
              <a:t>Doing something qualitatively new in quantum mechanical community (second diagram).</a:t>
            </a:r>
          </a:p>
          <a:p>
            <a:pPr marL="171450" indent="-171450">
              <a:buFontTx/>
              <a:buChar char="-"/>
            </a:pPr>
            <a:r>
              <a:rPr lang="en-US">
                <a:latin typeface="Calibri" charset="0"/>
                <a:ea typeface="ＭＳ Ｐゴシック" charset="0"/>
                <a:cs typeface="ＭＳ Ｐゴシック" charset="0"/>
              </a:rPr>
              <a:t>Do we have a publication for repex?</a:t>
            </a:r>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DA94FC-3C94-1A4C-A7BD-0F1E89D1EF3D}" type="slidenum">
              <a:rPr lang="en-US" sz="1200"/>
              <a:pPr eaLnBrk="1" hangingPunct="1"/>
              <a:t>24</a:t>
            </a:fld>
            <a:endParaRPr 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Mention EXTASI project: NSF + EPSRC.</a:t>
            </a: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D435F71-6953-1B43-942E-58BA64970A26}" type="slidenum">
              <a:rPr lang="en-US" sz="1200"/>
              <a:pPr eaLnBrk="1" hangingPunct="1"/>
              <a:t>29</a:t>
            </a:fld>
            <a:endParaRPr 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dirty="0" smtClean="0"/>
              <a:t>Integration of Information</a:t>
            </a:r>
            <a:r>
              <a:rPr lang="en-US" baseline="0" dirty="0" smtClean="0"/>
              <a:t>: </a:t>
            </a:r>
            <a:r>
              <a:rPr lang="en-US" dirty="0" smtClean="0"/>
              <a:t>Applications/Services/Tools</a:t>
            </a:r>
            <a:r>
              <a:rPr lang="en-US" baseline="0" dirty="0" smtClean="0"/>
              <a:t> about resources </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1200" dirty="0" smtClean="0"/>
              <a:t>Integrate information about applications and heterogeneous resources (compute, data and networks) </a:t>
            </a:r>
          </a:p>
          <a:p>
            <a:pPr marL="0" marR="0" lvl="2" indent="0" algn="l" defTabSz="457200" rtl="0" eaLnBrk="1" fontAlgn="auto" latinLnBrk="0" hangingPunct="1">
              <a:lnSpc>
                <a:spcPct val="100000"/>
              </a:lnSpc>
              <a:spcBef>
                <a:spcPts val="0"/>
              </a:spcBef>
              <a:spcAft>
                <a:spcPts val="0"/>
              </a:spcAft>
              <a:buClrTx/>
              <a:buSzTx/>
              <a:buFontTx/>
              <a:buNone/>
              <a:tabLst/>
              <a:defRPr/>
            </a:pPr>
            <a:r>
              <a:rPr lang="en-US" baseline="0" dirty="0" smtClean="0"/>
              <a:t>– Critical role for middleware</a:t>
            </a:r>
          </a:p>
          <a:p>
            <a:pPr marL="0" marR="0" lvl="2"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Tree>
    <p:extLst>
      <p:ext uri="{BB962C8B-B14F-4D97-AF65-F5344CB8AC3E}">
        <p14:creationId xmlns:p14="http://schemas.microsoft.com/office/powerpoint/2010/main" val="2717278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Middleware</a:t>
            </a:r>
            <a:r>
              <a:rPr lang="en-US" baseline="0" dirty="0" smtClean="0"/>
              <a:t> </a:t>
            </a:r>
            <a:r>
              <a:rPr lang="en-US" dirty="0" smtClean="0"/>
              <a:t>capabilities as</a:t>
            </a:r>
            <a:r>
              <a:rPr lang="en-US" baseline="0" dirty="0" smtClean="0"/>
              <a:t> an abstraction to resources</a:t>
            </a:r>
          </a:p>
          <a:p>
            <a:endParaRPr lang="en-US" baseline="0" dirty="0" smtClean="0"/>
          </a:p>
          <a:p>
            <a:r>
              <a:rPr lang="en-US" baseline="0" dirty="0" smtClean="0"/>
              <a:t>Middleware’s responsibility to support the set of capabilities that an application asks for and determine the collection of resources that can/must be used to provide capability</a:t>
            </a:r>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357425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defRPr/>
            </a:pPr>
            <a:r>
              <a:rPr lang="en-US" dirty="0" smtClean="0">
                <a:latin typeface="Calibri" charset="0"/>
                <a:ea typeface="ＭＳ Ｐゴシック" charset="0"/>
                <a:cs typeface="ＭＳ Ｐゴシック" charset="0"/>
              </a:rPr>
              <a:t>This </a:t>
            </a:r>
            <a:r>
              <a:rPr lang="en-US" dirty="0">
                <a:latin typeface="Calibri" charset="0"/>
                <a:ea typeface="ＭＳ Ｐゴシック" charset="0"/>
                <a:cs typeface="ＭＳ Ｐゴシック" charset="0"/>
              </a:rPr>
              <a:t>is different from why distributed </a:t>
            </a:r>
            <a:r>
              <a:rPr lang="en-US" dirty="0" err="1">
                <a:latin typeface="Calibri" charset="0"/>
                <a:ea typeface="ＭＳ Ｐゴシック" charset="0"/>
                <a:cs typeface="ＭＳ Ｐゴシック" charset="0"/>
              </a:rPr>
              <a:t>exascale</a:t>
            </a:r>
            <a:r>
              <a:rPr lang="en-US" dirty="0">
                <a:latin typeface="Calibri" charset="0"/>
                <a:ea typeface="ＭＳ Ｐゴシック" charset="0"/>
                <a:cs typeface="ＭＳ Ｐゴシック" charset="0"/>
              </a:rPr>
              <a:t> </a:t>
            </a:r>
            <a:r>
              <a:rPr lang="en-US" dirty="0" smtClean="0">
                <a:latin typeface="Calibri" charset="0"/>
                <a:ea typeface="ＭＳ Ｐゴシック" charset="0"/>
                <a:cs typeface="ＭＳ Ｐゴシック" charset="0"/>
              </a:rPr>
              <a:t>computing</a:t>
            </a:r>
          </a:p>
          <a:p>
            <a:pPr marL="171450" indent="-171450">
              <a:buFontTx/>
              <a:buChar char="-"/>
              <a:defRPr/>
            </a:pPr>
            <a:r>
              <a:rPr lang="en-US" dirty="0" smtClean="0">
                <a:latin typeface="Calibri" charset="0"/>
                <a:ea typeface="ＭＳ Ｐゴシック" charset="0"/>
                <a:cs typeface="ＭＳ Ｐゴシック" charset="0"/>
              </a:rPr>
              <a:t>PF = </a:t>
            </a:r>
            <a:r>
              <a:rPr lang="en-US" dirty="0" err="1" smtClean="0">
                <a:latin typeface="Calibri" charset="0"/>
                <a:ea typeface="ＭＳ Ｐゴシック" charset="0"/>
                <a:cs typeface="ＭＳ Ｐゴシック" charset="0"/>
              </a:rPr>
              <a:t>PetaFlops</a:t>
            </a: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Free-energy = measure of the degree of dynamism of a physical system</a:t>
            </a:r>
          </a:p>
          <a:p>
            <a:pPr marL="171450" indent="-171450">
              <a:buFontTx/>
              <a:buChar char="-"/>
              <a:defRPr/>
            </a:pPr>
            <a:r>
              <a:rPr lang="en-US" dirty="0" smtClean="0">
                <a:latin typeface="Calibri" charset="0"/>
                <a:ea typeface="ＭＳ Ｐゴシック" charset="0"/>
                <a:cs typeface="ＭＳ Ｐゴシック" charset="0"/>
              </a:rPr>
              <a:t>Enhance sampling = we cannot sample every state, we use algorithms to reduce the number of sampled state, still effective because of </a:t>
            </a:r>
            <a:r>
              <a:rPr lang="en-US" dirty="0" err="1" smtClean="0">
                <a:latin typeface="Calibri" charset="0"/>
                <a:ea typeface="ＭＳ Ｐゴシック" charset="0"/>
                <a:cs typeface="ＭＳ Ｐゴシック" charset="0"/>
              </a:rPr>
              <a:t>ergodic</a:t>
            </a:r>
            <a:r>
              <a:rPr lang="en-US" dirty="0" smtClean="0">
                <a:latin typeface="Calibri" charset="0"/>
                <a:ea typeface="ＭＳ Ｐゴシック" charset="0"/>
                <a:cs typeface="ＭＳ Ｐゴシック" charset="0"/>
              </a:rPr>
              <a:t> hypothesis. </a:t>
            </a:r>
          </a:p>
          <a:p>
            <a:pPr>
              <a:defRPr/>
            </a:pPr>
            <a:r>
              <a:rPr lang="en-US" dirty="0" smtClean="0">
                <a:latin typeface="Calibri" charset="0"/>
                <a:ea typeface="ＭＳ Ｐゴシック" charset="0"/>
                <a:cs typeface="ＭＳ Ｐゴシック" charset="0"/>
              </a:rPr>
              <a:t>Simulation:</a:t>
            </a:r>
          </a:p>
          <a:p>
            <a:pPr marL="171450" indent="-171450">
              <a:buFontTx/>
              <a:buChar char="-"/>
              <a:defRPr/>
            </a:pPr>
            <a:r>
              <a:rPr lang="en-US" dirty="0" smtClean="0">
                <a:latin typeface="Calibri" charset="0"/>
                <a:ea typeface="ＭＳ Ｐゴシック" charset="0"/>
                <a:cs typeface="ＭＳ Ｐゴシック" charset="0"/>
              </a:rPr>
              <a:t>Homogeneous/heterogeneous = the same physical system simulated with different parameters / different physical systems</a:t>
            </a:r>
          </a:p>
          <a:p>
            <a:pPr marL="171450" indent="-171450">
              <a:buFontTx/>
              <a:buChar char="-"/>
              <a:defRPr/>
            </a:pPr>
            <a:r>
              <a:rPr lang="en-US" dirty="0" smtClean="0">
                <a:latin typeface="Calibri" charset="0"/>
                <a:ea typeface="ＭＳ Ｐゴシック" charset="0"/>
                <a:cs typeface="ＭＳ Ｐゴシック" charset="0"/>
              </a:rPr>
              <a:t>Coordination = Temporal and special ordering (leads to different models of communication?)</a:t>
            </a:r>
          </a:p>
          <a:p>
            <a:pPr marL="171450" indent="-171450">
              <a:buFontTx/>
              <a:buChar char="-"/>
              <a:defRPr/>
            </a:pPr>
            <a:r>
              <a:rPr lang="en-US" dirty="0" smtClean="0">
                <a:latin typeface="Calibri" charset="0"/>
                <a:ea typeface="ＭＳ Ｐゴシック" charset="0"/>
                <a:cs typeface="ＭＳ Ｐゴシック" charset="0"/>
              </a:rPr>
              <a:t>Dependences = Temporal among simulations.</a:t>
            </a:r>
          </a:p>
          <a:p>
            <a:pPr marL="171450" indent="-171450">
              <a:buFont typeface="Symbol" charset="0"/>
              <a:buChar char=""/>
              <a:defRPr/>
            </a:pPr>
            <a:r>
              <a:rPr lang="en-US" dirty="0" smtClean="0">
                <a:latin typeface="Calibri" charset="0"/>
                <a:ea typeface="ＭＳ Ｐゴシック" charset="0"/>
                <a:cs typeface="ＭＳ Ｐゴシック" charset="0"/>
              </a:rPr>
              <a:t>Varying across these axes you can generate almost any workflow.</a:t>
            </a:r>
          </a:p>
          <a:p>
            <a:pPr marL="171450" indent="-171450">
              <a:buFont typeface="Symbol" charset="0"/>
              <a:buChar char=""/>
              <a:defRPr/>
            </a:pPr>
            <a:r>
              <a:rPr lang="en-US" dirty="0" smtClean="0">
                <a:latin typeface="Calibri" charset="0"/>
                <a:ea typeface="ＭＳ Ｐゴシック" charset="0"/>
                <a:cs typeface="ＭＳ Ｐゴシック" charset="0"/>
              </a:rPr>
              <a:t>Bag of tasks is the center.</a:t>
            </a:r>
            <a:endParaRPr lang="en-US" dirty="0">
              <a:latin typeface="Calibri" charset="0"/>
              <a:ea typeface="ＭＳ Ｐゴシック" charset="0"/>
              <a:cs typeface="ＭＳ Ｐゴシック" charset="0"/>
            </a:endParaRPr>
          </a:p>
        </p:txBody>
      </p:sp>
      <p:sp>
        <p:nvSpPr>
          <p:cNvPr id="112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133F719-1D37-F448-8B69-93FC6A63E04D}" type="slidenum">
              <a:rPr lang="en-US" sz="1200"/>
              <a:pPr eaLnBrk="1" hangingPunct="1"/>
              <a:t>2</a:t>
            </a:fld>
            <a:endParaRPr 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Middleware</a:t>
            </a:r>
            <a:r>
              <a:rPr lang="en-US" baseline="0" dirty="0" smtClean="0"/>
              <a:t> </a:t>
            </a:r>
            <a:r>
              <a:rPr lang="en-US" dirty="0" smtClean="0"/>
              <a:t>capabilities as</a:t>
            </a:r>
            <a:r>
              <a:rPr lang="en-US" baseline="0" dirty="0" smtClean="0"/>
              <a:t> an abstraction to resources</a:t>
            </a:r>
          </a:p>
          <a:p>
            <a:endParaRPr lang="en-US" baseline="0" dirty="0" smtClean="0"/>
          </a:p>
          <a:p>
            <a:r>
              <a:rPr lang="en-US" baseline="0" dirty="0" smtClean="0"/>
              <a:t>Middleware’s responsibility to support the set of capabilities that an application asks for and determine the collection of resources that can/must be used to provide capability</a:t>
            </a:r>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357425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Middleware</a:t>
            </a:r>
            <a:r>
              <a:rPr lang="en-US" baseline="0" dirty="0" smtClean="0"/>
              <a:t> </a:t>
            </a:r>
            <a:r>
              <a:rPr lang="en-US" dirty="0" smtClean="0"/>
              <a:t>capabilities as</a:t>
            </a:r>
            <a:r>
              <a:rPr lang="en-US" baseline="0" dirty="0" smtClean="0"/>
              <a:t> an abstraction to resources</a:t>
            </a:r>
          </a:p>
          <a:p>
            <a:endParaRPr lang="en-US" baseline="0" dirty="0" smtClean="0"/>
          </a:p>
          <a:p>
            <a:r>
              <a:rPr lang="en-US" baseline="0" dirty="0" smtClean="0"/>
              <a:t>Middleware’s responsibility to support the set of capabilities that an application asks for and determine the collection of resources that can/must be used to provide capability</a:t>
            </a:r>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3574255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show</a:t>
            </a:r>
            <a:r>
              <a:rPr lang="en-US" baseline="0" dirty="0" smtClean="0"/>
              <a:t> how *.* meets the first of the design objectives of NGMW at a CONCEPTUAL LEVEL!!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Tree>
    <p:extLst>
      <p:ext uri="{BB962C8B-B14F-4D97-AF65-F5344CB8AC3E}">
        <p14:creationId xmlns:p14="http://schemas.microsoft.com/office/powerpoint/2010/main" val="1073575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take the schematic of NGMW and show how the different levels at which the Models work, (ii) how different models interact, especially (a) Andre and Christian’s work/interface, (ii) I* and F*.</a:t>
            </a:r>
          </a:p>
          <a:p>
            <a:endParaRPr lang="en-US" dirty="0"/>
          </a:p>
        </p:txBody>
      </p:sp>
    </p:spTree>
    <p:extLst>
      <p:ext uri="{BB962C8B-B14F-4D97-AF65-F5344CB8AC3E}">
        <p14:creationId xmlns:p14="http://schemas.microsoft.com/office/powerpoint/2010/main" val="1073575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67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Calibri" charset="0"/>
                <a:ea typeface="ＭＳ Ｐゴシック" charset="0"/>
                <a:cs typeface="ＭＳ Ｐゴシック" charset="0"/>
              </a:rPr>
              <a:t>As often happens reflection/reexamine based upon experience/lessons learned</a:t>
            </a:r>
          </a:p>
          <a:p>
            <a:r>
              <a:rPr lang="ja-JP" altLang="en-US" dirty="0" smtClean="0">
                <a:latin typeface="Calibri" charset="0"/>
                <a:ea typeface="ＭＳ Ｐゴシック" charset="0"/>
                <a:cs typeface="ＭＳ Ｐゴシック" charset="0"/>
              </a:rPr>
              <a:t>“</a:t>
            </a:r>
            <a:r>
              <a:rPr lang="en-US" altLang="ja-JP" dirty="0">
                <a:latin typeface="Calibri" charset="0"/>
                <a:ea typeface="ＭＳ Ｐゴシック" charset="0"/>
                <a:cs typeface="ＭＳ Ｐゴシック" charset="0"/>
              </a:rPr>
              <a:t>Innovation at higher levels</a:t>
            </a:r>
            <a:r>
              <a:rPr lang="ja-JP" altLang="en-US" dirty="0" smtClean="0">
                <a:latin typeface="Calibri" charset="0"/>
                <a:ea typeface="ＭＳ Ｐゴシック" charset="0"/>
                <a:cs typeface="ＭＳ Ｐゴシック" charset="0"/>
              </a:rPr>
              <a:t>”</a:t>
            </a:r>
            <a:endParaRPr lang="en-US" altLang="ja-JP" dirty="0" smtClean="0">
              <a:latin typeface="Calibri" charset="0"/>
              <a:ea typeface="ＭＳ Ｐゴシック" charset="0"/>
              <a:cs typeface="ＭＳ Ｐゴシック" charset="0"/>
            </a:endParaRPr>
          </a:p>
          <a:p>
            <a:r>
              <a:rPr lang="en-US" dirty="0" smtClean="0">
                <a:latin typeface="Calibri" charset="0"/>
                <a:ea typeface="ＭＳ Ｐゴシック" charset="0"/>
                <a:cs typeface="ＭＳ Ｐゴシック" charset="0"/>
              </a:rPr>
              <a:t>NGMW: Well defined semantics at each layer..</a:t>
            </a:r>
            <a:r>
              <a:rPr lang="en-US" baseline="0" dirty="0" smtClean="0">
                <a:latin typeface="Calibri" charset="0"/>
                <a:ea typeface="ＭＳ Ｐゴシック" charset="0"/>
                <a:cs typeface="ＭＳ Ｐゴシック" charset="0"/>
              </a:rPr>
              <a:t> models</a:t>
            </a:r>
            <a:endParaRPr lang="en-US" dirty="0">
              <a:latin typeface="Calibri" charset="0"/>
              <a:ea typeface="ＭＳ Ｐゴシック" charset="0"/>
              <a:cs typeface="ＭＳ Ｐゴシック" charset="0"/>
            </a:endParaRPr>
          </a:p>
        </p:txBody>
      </p:sp>
      <p:sp>
        <p:nvSpPr>
          <p:cNvPr id="1167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AEBC181-25C3-A24D-9EE0-70BA59F5C8AA}" type="slidenum">
              <a:rPr lang="en-US" sz="1200"/>
              <a:pPr eaLnBrk="1" hangingPunct="1"/>
              <a:t>39</a:t>
            </a:fld>
            <a:endParaRPr 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a:defRPr/>
            </a:pPr>
            <a:r>
              <a:rPr lang="en-US" dirty="0" smtClean="0"/>
              <a:t>Our research agenda</a:t>
            </a:r>
          </a:p>
          <a:p>
            <a:pPr>
              <a:defRPr/>
            </a:pPr>
            <a:endParaRPr lang="en-US" dirty="0" smtClean="0"/>
          </a:p>
          <a:p>
            <a:pPr>
              <a:defRPr/>
            </a:pPr>
            <a:r>
              <a:rPr lang="en-US" dirty="0" smtClean="0"/>
              <a:t>We start talking about how the simulations will be map to resources.</a:t>
            </a:r>
          </a:p>
          <a:p>
            <a:pPr>
              <a:defRPr/>
            </a:pPr>
            <a:endParaRPr lang="en-US" dirty="0" smtClean="0"/>
          </a:p>
          <a:p>
            <a:pPr>
              <a:defRPr/>
            </a:pPr>
            <a:r>
              <a:rPr lang="en-US" dirty="0" smtClean="0"/>
              <a:t>Point 1: optimal workload representation and there is no notion of resources.</a:t>
            </a:r>
          </a:p>
          <a:p>
            <a:pPr>
              <a:defRPr/>
            </a:pPr>
            <a:endParaRPr lang="en-US" dirty="0" smtClean="0"/>
          </a:p>
          <a:p>
            <a:pPr>
              <a:defRPr/>
            </a:pPr>
            <a:r>
              <a:rPr lang="en-US" dirty="0" smtClean="0"/>
              <a:t>Point 1.1:</a:t>
            </a:r>
          </a:p>
          <a:p>
            <a:pPr marL="171450" indent="-171450">
              <a:buFontTx/>
              <a:buChar char="-"/>
              <a:defRPr/>
            </a:pPr>
            <a:r>
              <a:rPr lang="en-US" dirty="0" smtClean="0"/>
              <a:t>We are not focusing on coming up with an optimal representation of a workload. </a:t>
            </a:r>
          </a:p>
          <a:p>
            <a:pPr marL="171450" indent="-171450">
              <a:buFontTx/>
              <a:buChar char="-"/>
              <a:defRPr/>
            </a:pPr>
            <a:r>
              <a:rPr lang="en-US" dirty="0" smtClean="0"/>
              <a:t>We are looking for the common underlying workload characterization. </a:t>
            </a:r>
          </a:p>
          <a:p>
            <a:pPr marL="171450" indent="-171450">
              <a:buFontTx/>
              <a:buChar char="-"/>
              <a:defRPr/>
            </a:pPr>
            <a:r>
              <a:rPr lang="en-US" dirty="0" smtClean="0"/>
              <a:t>We focus on generality. We do not focus on a single class of application and tools to support it. </a:t>
            </a:r>
          </a:p>
          <a:p>
            <a:pPr marL="171450" indent="-171450">
              <a:buFontTx/>
              <a:buChar char="-"/>
              <a:defRPr/>
            </a:pPr>
            <a:r>
              <a:rPr lang="en-US" dirty="0" smtClean="0"/>
              <a:t>We focus on the long tail of science and, as such, on a broad class of application and general-purpose tools to support them.</a:t>
            </a:r>
          </a:p>
          <a:p>
            <a:pPr marL="171450" indent="-171450">
              <a:buFontTx/>
              <a:buChar char="-"/>
              <a:defRPr/>
            </a:pPr>
            <a:endParaRPr lang="en-US" dirty="0" smtClean="0"/>
          </a:p>
          <a:p>
            <a:pPr>
              <a:defRPr/>
            </a:pPr>
            <a:r>
              <a:rPr lang="en-US" dirty="0" smtClean="0"/>
              <a:t>Point 1.2:</a:t>
            </a:r>
          </a:p>
          <a:p>
            <a:pPr marL="171450" indent="-171450">
              <a:buFontTx/>
              <a:buChar char="-"/>
              <a:defRPr/>
            </a:pPr>
            <a:r>
              <a:rPr lang="en-US" dirty="0" smtClean="0"/>
              <a:t>Applications are not only about what to do but also about the temporal and space boundaries for their execution. These parameters define the metrics for the success of the application run</a:t>
            </a:r>
          </a:p>
          <a:p>
            <a:pPr marL="171450" indent="-171450">
              <a:buFontTx/>
              <a:buChar char="-"/>
              <a:defRPr/>
            </a:pPr>
            <a:r>
              <a:rPr lang="en-US" dirty="0" smtClean="0"/>
              <a:t>We need to keep in mind when defining a workload.</a:t>
            </a:r>
          </a:p>
          <a:p>
            <a:pPr marL="171450" indent="-171450">
              <a:buFontTx/>
              <a:buChar char="-"/>
              <a:defRPr/>
            </a:pPr>
            <a:endParaRPr lang="en-US" dirty="0" smtClean="0"/>
          </a:p>
          <a:p>
            <a:pPr>
              <a:defRPr/>
            </a:pPr>
            <a:r>
              <a:rPr lang="en-US" dirty="0" smtClean="0"/>
              <a:t>Point 2: Find the best set of resources for the given workload. No measure of the goodness of the workload description.</a:t>
            </a:r>
          </a:p>
          <a:p>
            <a:pPr>
              <a:defRPr/>
            </a:pPr>
            <a:endParaRPr lang="en-US" dirty="0" smtClean="0"/>
          </a:p>
          <a:p>
            <a:pPr>
              <a:defRPr/>
            </a:pPr>
            <a:r>
              <a:rPr lang="en-US" dirty="0" smtClean="0"/>
              <a:t>Point 3: Combination of 1 and 2. Worry about both workload and resources and resolve the combined problem of putting both of them together.</a:t>
            </a:r>
          </a:p>
          <a:p>
            <a:pPr>
              <a:defRPr/>
            </a:pPr>
            <a:endParaRPr lang="en-US" dirty="0" smtClean="0"/>
          </a:p>
          <a:p>
            <a:pPr>
              <a:defRPr/>
            </a:pPr>
            <a:r>
              <a:rPr lang="en-US" dirty="0" smtClean="0"/>
              <a:t>Point 3.1:</a:t>
            </a:r>
          </a:p>
          <a:p>
            <a:pPr marL="171450" indent="-171450">
              <a:buFontTx/>
              <a:buChar char="-"/>
              <a:defRPr/>
            </a:pPr>
            <a:r>
              <a:rPr lang="en-US" dirty="0" smtClean="0"/>
              <a:t>Kernel = i.e. Matrix Manipulation</a:t>
            </a:r>
          </a:p>
          <a:p>
            <a:pPr marL="171450" indent="-171450">
              <a:buFontTx/>
              <a:buChar char="-"/>
              <a:defRPr/>
            </a:pPr>
            <a:r>
              <a:rPr lang="en-US" dirty="0" smtClean="0"/>
              <a:t>Traditionally: HPC map a well-known, stable kernel to a resource pool and repeat. Any differential-equation-based problem (heat diffusion for example) </a:t>
            </a:r>
          </a:p>
          <a:p>
            <a:pPr marL="171450" indent="-171450">
              <a:buFontTx/>
              <a:buChar char="-"/>
              <a:defRPr/>
            </a:pPr>
            <a:r>
              <a:rPr lang="en-US" dirty="0" smtClean="0"/>
              <a:t>Workload changes over time, it is dynamic and the kernel may change and, as a consequence, the mapping of the resources to that kernel changes too. E.g. many simulation problem.</a:t>
            </a:r>
          </a:p>
          <a:p>
            <a:pPr marL="171450" indent="-171450">
              <a:buFontTx/>
              <a:buChar char="-"/>
              <a:defRPr/>
            </a:pPr>
            <a:r>
              <a:rPr lang="en-US" dirty="0" smtClean="0"/>
              <a:t>In the many simulation time also resources are dynamic and their change in state might trigger a change in mapping.</a:t>
            </a:r>
            <a:endParaRPr lang="en-US" dirty="0"/>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B74B411-9717-B24C-8ADB-D6FB334340DB}" type="slidenum">
              <a:rPr lang="en-US" sz="1200"/>
              <a:pPr eaLnBrk="1" hangingPunct="1"/>
              <a:t>43</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defRPr/>
            </a:pPr>
            <a:r>
              <a:rPr lang="en-US" dirty="0" smtClean="0">
                <a:latin typeface="Calibri" charset="0"/>
                <a:ea typeface="ＭＳ Ｐゴシック" charset="0"/>
                <a:cs typeface="ＭＳ Ｐゴシック" charset="0"/>
              </a:rPr>
              <a:t>PF = </a:t>
            </a:r>
            <a:r>
              <a:rPr lang="en-US" dirty="0" err="1" smtClean="0">
                <a:latin typeface="Calibri" charset="0"/>
                <a:ea typeface="ＭＳ Ｐゴシック" charset="0"/>
                <a:cs typeface="ＭＳ Ｐゴシック" charset="0"/>
              </a:rPr>
              <a:t>PetaFlops</a:t>
            </a:r>
            <a:endParaRPr lang="en-US" dirty="0" smtClean="0">
              <a:latin typeface="Calibri" charset="0"/>
              <a:ea typeface="ＭＳ Ｐゴシック" charset="0"/>
              <a:cs typeface="ＭＳ Ｐゴシック" charset="0"/>
            </a:endParaRPr>
          </a:p>
          <a:p>
            <a:pPr marL="171450" indent="-171450">
              <a:buFontTx/>
              <a:buChar char="-"/>
              <a:defRPr/>
            </a:pP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Free-energy = measure of the degree of dynamism of a physical system.</a:t>
            </a:r>
          </a:p>
          <a:p>
            <a:pPr marL="171450" indent="-171450">
              <a:buFontTx/>
              <a:buChar char="-"/>
              <a:defRPr/>
            </a:pPr>
            <a:r>
              <a:rPr lang="en-US" dirty="0" smtClean="0">
                <a:latin typeface="Calibri" charset="0"/>
                <a:ea typeface="ＭＳ Ｐゴシック" charset="0"/>
                <a:cs typeface="ＭＳ Ｐゴシック" charset="0"/>
              </a:rPr>
              <a:t>Enhance sampling = we cannot sample every state, we use algorithms to reduce the number of sampled states, still effective because of </a:t>
            </a:r>
            <a:r>
              <a:rPr lang="en-US" dirty="0" err="1" smtClean="0">
                <a:latin typeface="Calibri" charset="0"/>
                <a:ea typeface="ＭＳ Ｐゴシック" charset="0"/>
                <a:cs typeface="ＭＳ Ｐゴシック" charset="0"/>
              </a:rPr>
              <a:t>ergodic</a:t>
            </a:r>
            <a:r>
              <a:rPr lang="en-US" dirty="0" smtClean="0">
                <a:latin typeface="Calibri" charset="0"/>
                <a:ea typeface="ＭＳ Ｐゴシック" charset="0"/>
                <a:cs typeface="ＭＳ Ｐゴシック" charset="0"/>
              </a:rPr>
              <a:t> hypothesis. </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Simulation:</a:t>
            </a:r>
          </a:p>
          <a:p>
            <a:pPr marL="171450" indent="-171450">
              <a:buFontTx/>
              <a:buChar char="-"/>
              <a:defRPr/>
            </a:pPr>
            <a:r>
              <a:rPr lang="en-US" dirty="0" smtClean="0">
                <a:latin typeface="Calibri" charset="0"/>
                <a:ea typeface="ＭＳ Ｐゴシック" charset="0"/>
                <a:cs typeface="ＭＳ Ｐゴシック" charset="0"/>
              </a:rPr>
              <a:t>Homogeneous/heterogeneous = the same physical system simulated with different parameters / different physical systems</a:t>
            </a:r>
          </a:p>
          <a:p>
            <a:pPr marL="171450" indent="-171450">
              <a:buFontTx/>
              <a:buChar char="-"/>
              <a:defRPr/>
            </a:pPr>
            <a:r>
              <a:rPr lang="en-US" dirty="0" smtClean="0">
                <a:latin typeface="Calibri" charset="0"/>
                <a:ea typeface="ＭＳ Ｐゴシック" charset="0"/>
                <a:cs typeface="ＭＳ Ｐゴシック" charset="0"/>
              </a:rPr>
              <a:t>Coordination = Temporal and special ordering (leads to different models of communication?)</a:t>
            </a:r>
          </a:p>
          <a:p>
            <a:pPr marL="171450" indent="-171450">
              <a:buFontTx/>
              <a:buChar char="-"/>
              <a:defRPr/>
            </a:pPr>
            <a:r>
              <a:rPr lang="en-US" dirty="0" smtClean="0">
                <a:latin typeface="Calibri" charset="0"/>
                <a:ea typeface="ＭＳ Ｐゴシック" charset="0"/>
                <a:cs typeface="ＭＳ Ｐゴシック" charset="0"/>
              </a:rPr>
              <a:t>Dependences = Temporal among simulations.</a:t>
            </a:r>
          </a:p>
          <a:p>
            <a:pPr marL="171450" indent="-171450">
              <a:buFont typeface="Symbol" charset="0"/>
              <a:buChar char=""/>
              <a:defRPr/>
            </a:pPr>
            <a:r>
              <a:rPr lang="en-US" dirty="0" smtClean="0">
                <a:latin typeface="Calibri" charset="0"/>
                <a:ea typeface="ＭＳ Ｐゴシック" charset="0"/>
                <a:cs typeface="ＭＳ Ｐゴシック" charset="0"/>
              </a:rPr>
              <a:t>Varying across these axes you can generate almost any workflow.</a:t>
            </a:r>
          </a:p>
          <a:p>
            <a:pPr marL="171450" indent="-171450">
              <a:buFont typeface="Symbol" charset="0"/>
              <a:buChar char=""/>
              <a:defRPr/>
            </a:pPr>
            <a:r>
              <a:rPr lang="en-US" dirty="0" smtClean="0">
                <a:latin typeface="Calibri" charset="0"/>
                <a:ea typeface="ＭＳ Ｐゴシック" charset="0"/>
                <a:cs typeface="ＭＳ Ｐゴシック" charset="0"/>
              </a:rPr>
              <a:t>Bag of tasks is the center.</a:t>
            </a:r>
            <a:endParaRPr lang="en-US" dirty="0">
              <a:latin typeface="Calibri" charset="0"/>
              <a:ea typeface="ＭＳ Ｐゴシック" charset="0"/>
              <a:cs typeface="ＭＳ Ｐゴシック" charset="0"/>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CC869E3-08F5-E541-B877-B9AC958B977D}" type="slidenum">
              <a:rPr lang="en-US" sz="1200"/>
              <a:pPr eaLnBrk="1" hangingPunct="1"/>
              <a:t>3</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smtClean="0">
                <a:latin typeface="Calibri" charset="0"/>
                <a:ea typeface="ＭＳ Ｐゴシック" charset="0"/>
                <a:cs typeface="ＭＳ Ｐゴシック" charset="0"/>
              </a:rPr>
              <a:t>Set </a:t>
            </a:r>
            <a:r>
              <a:rPr lang="en-US" dirty="0">
                <a:latin typeface="Calibri" charset="0"/>
                <a:ea typeface="ＭＳ Ｐゴシック" charset="0"/>
                <a:cs typeface="ＭＳ Ｐゴシック" charset="0"/>
              </a:rPr>
              <a:t>up the problem of synchronizing many tasks! Get </a:t>
            </a:r>
            <a:r>
              <a:rPr lang="en-US" dirty="0" smtClean="0">
                <a:latin typeface="Calibri" charset="0"/>
                <a:ea typeface="ＭＳ Ｐゴシック" charset="0"/>
                <a:cs typeface="ＭＳ Ｐゴシック" charset="0"/>
              </a:rPr>
              <a:t>histogram</a:t>
            </a:r>
          </a:p>
          <a:p>
            <a:pPr>
              <a:buFont typeface="Arial"/>
              <a:buNone/>
              <a:defRPr/>
            </a:pPr>
            <a:endParaRPr lang="en-US" dirty="0" smtClean="0">
              <a:latin typeface="Calibri" charset="0"/>
              <a:ea typeface="ＭＳ Ｐゴシック" charset="0"/>
              <a:cs typeface="ＭＳ Ｐゴシック" charset="0"/>
            </a:endParaRPr>
          </a:p>
          <a:p>
            <a:pPr>
              <a:buFont typeface="Arial"/>
              <a:buNone/>
              <a:defRPr/>
            </a:pPr>
            <a:r>
              <a:rPr lang="en-US" dirty="0" smtClean="0">
                <a:latin typeface="Calibri" charset="0"/>
                <a:ea typeface="ＭＳ Ｐゴシック" charset="0"/>
                <a:cs typeface="ＭＳ Ｐゴシック" charset="0"/>
              </a:rPr>
              <a:t>Many simulation</a:t>
            </a:r>
          </a:p>
          <a:p>
            <a:pPr marL="171450" indent="-171450">
              <a:buFont typeface="Arial"/>
              <a:buChar char="•"/>
              <a:defRPr/>
            </a:pPr>
            <a:r>
              <a:rPr lang="en-US" dirty="0" smtClean="0">
                <a:latin typeface="Calibri" charset="0"/>
                <a:ea typeface="ＭＳ Ｐゴシック" charset="0"/>
                <a:cs typeface="ＭＳ Ｐゴシック" charset="0"/>
              </a:rPr>
              <a:t>A simulation is a single MPI job</a:t>
            </a:r>
          </a:p>
          <a:p>
            <a:pPr marL="171450" indent="-171450">
              <a:buFont typeface="Arial"/>
              <a:buChar char="•"/>
              <a:defRPr/>
            </a:pPr>
            <a:r>
              <a:rPr lang="en-US" dirty="0" smtClean="0">
                <a:latin typeface="Calibri" charset="0"/>
                <a:ea typeface="ＭＳ Ｐゴシック" charset="0"/>
                <a:cs typeface="ＭＳ Ｐゴシック" charset="0"/>
              </a:rPr>
              <a:t>They are all MPI – 128 – 512 cores for each simulation</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Problem 1: determine the binding and position of the </a:t>
            </a:r>
            <a:r>
              <a:rPr lang="en-US" dirty="0" err="1" smtClean="0">
                <a:latin typeface="Calibri" charset="0"/>
                <a:ea typeface="ＭＳ Ｐゴシック" charset="0"/>
                <a:cs typeface="ＭＳ Ｐゴシック" charset="0"/>
              </a:rPr>
              <a:t>mononucleosome</a:t>
            </a:r>
            <a:r>
              <a:rPr lang="en-US" dirty="0" smtClean="0">
                <a:latin typeface="Calibri" charset="0"/>
                <a:ea typeface="ＭＳ Ｐゴシック" charset="0"/>
                <a:cs typeface="ＭＳ Ｐゴシック" charset="0"/>
              </a:rPr>
              <a:t> – </a:t>
            </a:r>
            <a:r>
              <a:rPr lang="en-US" dirty="0" err="1" smtClean="0">
                <a:latin typeface="Calibri" charset="0"/>
                <a:ea typeface="ＭＳ Ｐゴシック" charset="0"/>
                <a:cs typeface="ＭＳ Ｐゴシック" charset="0"/>
              </a:rPr>
              <a:t>Enemble</a:t>
            </a:r>
            <a:r>
              <a:rPr lang="en-US" dirty="0" smtClean="0">
                <a:latin typeface="Calibri" charset="0"/>
                <a:ea typeface="ＭＳ Ｐゴシック" charset="0"/>
                <a:cs typeface="ＭＳ Ｐゴシック" charset="0"/>
              </a:rPr>
              <a:t>:</a:t>
            </a:r>
          </a:p>
          <a:p>
            <a:pPr marL="171450" indent="-171450">
              <a:buFontTx/>
              <a:buChar char="-"/>
              <a:defRPr/>
            </a:pPr>
            <a:r>
              <a:rPr lang="en-US" dirty="0" smtClean="0">
                <a:latin typeface="Calibri" charset="0"/>
                <a:ea typeface="ＭＳ Ｐゴシック" charset="0"/>
                <a:cs typeface="ＭＳ Ｐゴシック" charset="0"/>
              </a:rPr>
              <a:t>210 combinations, 20 nanoseconds, repeats 10 times to get 20 nanoseconds, 2100 simulations for 1 particular study (candidate). The problem is not reducible and hits the limits of computational availability (e.g. cluster available with queues of 24h) </a:t>
            </a:r>
          </a:p>
          <a:p>
            <a:pPr marL="171450" indent="-171450">
              <a:buFontTx/>
              <a:buChar char="-"/>
              <a:defRPr/>
            </a:pPr>
            <a:r>
              <a:rPr lang="en-US" dirty="0" smtClean="0">
                <a:latin typeface="Calibri" charset="0"/>
                <a:ea typeface="ＭＳ Ｐゴシック" charset="0"/>
                <a:cs typeface="ＭＳ Ｐゴシック" charset="0"/>
              </a:rPr>
              <a:t>240 cores/hour, 3.5GB output per</a:t>
            </a:r>
            <a:r>
              <a:rPr lang="en-US" baseline="0" dirty="0" smtClean="0">
                <a:latin typeface="Calibri" charset="0"/>
                <a:ea typeface="ＭＳ Ｐゴシック" charset="0"/>
                <a:cs typeface="ＭＳ Ｐゴシック" charset="0"/>
              </a:rPr>
              <a:t> 1ns simulation. </a:t>
            </a: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Group of tasks have temporal dependencies but the tasks themselves are independent (bag of tasks)</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Problem 2: Molecular simulation – Replica exchange:</a:t>
            </a:r>
          </a:p>
          <a:p>
            <a:pPr marL="171450" indent="-171450">
              <a:buFontTx/>
              <a:buChar char="-"/>
              <a:defRPr/>
            </a:pPr>
            <a:r>
              <a:rPr lang="en-US" dirty="0" smtClean="0">
                <a:latin typeface="Calibri" charset="0"/>
                <a:ea typeface="ＭＳ Ｐゴシック" charset="0"/>
                <a:cs typeface="ＭＳ Ｐゴシック" charset="0"/>
              </a:rPr>
              <a:t>Running multiple replicas at the same time (anything from few to hundreds of thousands, the more the merrier because better approximation to the problem)</a:t>
            </a:r>
          </a:p>
          <a:p>
            <a:pPr marL="171450" indent="-171450">
              <a:buFontTx/>
              <a:buChar char="-"/>
              <a:defRPr/>
            </a:pPr>
            <a:r>
              <a:rPr lang="en-US" dirty="0" smtClean="0">
                <a:latin typeface="Calibri" charset="0"/>
                <a:ea typeface="ＭＳ Ｐゴシック" charset="0"/>
                <a:cs typeface="ＭＳ Ｐゴシック" charset="0"/>
              </a:rPr>
              <a:t>Tasks needs to synchronize by means of communication. Different algorithms to do that, pairing pre-defined =&gt; regular replica exchange. Replicas are exchanging anyway. Pairing and time of exchange can be fixed (regular) or dynamic (irregular).</a:t>
            </a:r>
          </a:p>
          <a:p>
            <a:pPr marL="171450" indent="-171450">
              <a:buFontTx/>
              <a:buChar cha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For both cases: the more the better for the science.</a:t>
            </a:r>
          </a:p>
          <a:p>
            <a:pPr>
              <a:defRPr/>
            </a:pPr>
            <a:r>
              <a:rPr lang="en-US" dirty="0" smtClean="0">
                <a:latin typeface="Calibri" charset="0"/>
                <a:ea typeface="ＭＳ Ｐゴシック" charset="0"/>
                <a:cs typeface="ＭＳ Ｐゴシック" charset="0"/>
              </a:rPr>
              <a:t>The class of scientific problems that is amenable to ‘Many Simulations’ approach is called: free energy.</a:t>
            </a: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80B74EB-D5D1-854D-AA90-942238B3677F}" type="slidenum">
              <a:rPr lang="en-US" sz="1200"/>
              <a:pPr eaLnBrk="1" hangingPunct="1"/>
              <a:t>4</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defRPr/>
            </a:pPr>
            <a:r>
              <a:rPr lang="en-US" dirty="0" smtClean="0">
                <a:latin typeface="Calibri" charset="0"/>
                <a:ea typeface="ＭＳ Ｐゴシック" charset="0"/>
                <a:cs typeface="ＭＳ Ｐゴシック" charset="0"/>
              </a:rPr>
              <a:t>PF = </a:t>
            </a:r>
            <a:r>
              <a:rPr lang="en-US" dirty="0" err="1" smtClean="0">
                <a:latin typeface="Calibri" charset="0"/>
                <a:ea typeface="ＭＳ Ｐゴシック" charset="0"/>
                <a:cs typeface="ＭＳ Ｐゴシック" charset="0"/>
              </a:rPr>
              <a:t>PetaFlops</a:t>
            </a:r>
            <a:endParaRPr lang="en-US" dirty="0" smtClean="0">
              <a:latin typeface="Calibri" charset="0"/>
              <a:ea typeface="ＭＳ Ｐゴシック" charset="0"/>
              <a:cs typeface="ＭＳ Ｐゴシック" charset="0"/>
            </a:endParaRPr>
          </a:p>
          <a:p>
            <a:pPr marL="171450" indent="-171450">
              <a:buFontTx/>
              <a:buChar char="-"/>
              <a:defRPr/>
            </a:pP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Free-energy = measure of the degree of dynamism of a physical system.</a:t>
            </a:r>
          </a:p>
          <a:p>
            <a:pPr marL="171450" indent="-171450">
              <a:buFontTx/>
              <a:buChar char="-"/>
              <a:defRPr/>
            </a:pPr>
            <a:r>
              <a:rPr lang="en-US" dirty="0" smtClean="0">
                <a:latin typeface="Calibri" charset="0"/>
                <a:ea typeface="ＭＳ Ｐゴシック" charset="0"/>
                <a:cs typeface="ＭＳ Ｐゴシック" charset="0"/>
              </a:rPr>
              <a:t>Enhance sampling = we cannot sample every state, we use algorithms to reduce the number of sampled states, still effective because of </a:t>
            </a:r>
            <a:r>
              <a:rPr lang="en-US" dirty="0" err="1" smtClean="0">
                <a:latin typeface="Calibri" charset="0"/>
                <a:ea typeface="ＭＳ Ｐゴシック" charset="0"/>
                <a:cs typeface="ＭＳ Ｐゴシック" charset="0"/>
              </a:rPr>
              <a:t>ergodic</a:t>
            </a:r>
            <a:r>
              <a:rPr lang="en-US" dirty="0" smtClean="0">
                <a:latin typeface="Calibri" charset="0"/>
                <a:ea typeface="ＭＳ Ｐゴシック" charset="0"/>
                <a:cs typeface="ＭＳ Ｐゴシック" charset="0"/>
              </a:rPr>
              <a:t> hypothesis. </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Simulation:</a:t>
            </a:r>
          </a:p>
          <a:p>
            <a:pPr marL="171450" indent="-171450">
              <a:buFontTx/>
              <a:buChar char="-"/>
              <a:defRPr/>
            </a:pPr>
            <a:r>
              <a:rPr lang="en-US" dirty="0" smtClean="0">
                <a:latin typeface="Calibri" charset="0"/>
                <a:ea typeface="ＭＳ Ｐゴシック" charset="0"/>
                <a:cs typeface="ＭＳ Ｐゴシック" charset="0"/>
              </a:rPr>
              <a:t>Homogeneous/heterogeneous = the same physical system simulated with different parameters / different physical systems</a:t>
            </a:r>
          </a:p>
          <a:p>
            <a:pPr marL="171450" indent="-171450">
              <a:buFontTx/>
              <a:buChar char="-"/>
              <a:defRPr/>
            </a:pPr>
            <a:r>
              <a:rPr lang="en-US" dirty="0" smtClean="0">
                <a:latin typeface="Calibri" charset="0"/>
                <a:ea typeface="ＭＳ Ｐゴシック" charset="0"/>
                <a:cs typeface="ＭＳ Ｐゴシック" charset="0"/>
              </a:rPr>
              <a:t>Coordination = Temporal and special ordering (leads to different models of communication?)</a:t>
            </a:r>
          </a:p>
          <a:p>
            <a:pPr marL="171450" indent="-171450">
              <a:buFontTx/>
              <a:buChar char="-"/>
              <a:defRPr/>
            </a:pPr>
            <a:r>
              <a:rPr lang="en-US" dirty="0" smtClean="0">
                <a:latin typeface="Calibri" charset="0"/>
                <a:ea typeface="ＭＳ Ｐゴシック" charset="0"/>
                <a:cs typeface="ＭＳ Ｐゴシック" charset="0"/>
              </a:rPr>
              <a:t>Dependences = Temporal among simulations.</a:t>
            </a:r>
          </a:p>
          <a:p>
            <a:pPr marL="171450" indent="-171450">
              <a:buFont typeface="Symbol" charset="0"/>
              <a:buChar char=""/>
              <a:defRPr/>
            </a:pPr>
            <a:r>
              <a:rPr lang="en-US" dirty="0" smtClean="0">
                <a:latin typeface="Calibri" charset="0"/>
                <a:ea typeface="ＭＳ Ｐゴシック" charset="0"/>
                <a:cs typeface="ＭＳ Ｐゴシック" charset="0"/>
              </a:rPr>
              <a:t>Varying across these axes you can generate almost any workflow.</a:t>
            </a:r>
          </a:p>
          <a:p>
            <a:pPr marL="171450" indent="-171450">
              <a:buFont typeface="Symbol" charset="0"/>
              <a:buChar char=""/>
              <a:defRPr/>
            </a:pPr>
            <a:r>
              <a:rPr lang="en-US" dirty="0" smtClean="0">
                <a:latin typeface="Calibri" charset="0"/>
                <a:ea typeface="ＭＳ Ｐゴシック" charset="0"/>
                <a:cs typeface="ＭＳ Ｐゴシック" charset="0"/>
              </a:rPr>
              <a:t>Bag of tasks is the center.</a:t>
            </a:r>
            <a:endParaRPr lang="en-US" dirty="0">
              <a:latin typeface="Calibri" charset="0"/>
              <a:ea typeface="ＭＳ Ｐゴシック" charset="0"/>
              <a:cs typeface="ＭＳ Ｐゴシック" charset="0"/>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CC869E3-08F5-E541-B877-B9AC958B977D}" type="slidenum">
              <a:rPr lang="en-US" sz="1200"/>
              <a:pPr eaLnBrk="1" hangingPunct="1"/>
              <a:t>6</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MORE THAN HPC/HTC</a:t>
            </a:r>
          </a:p>
          <a:p>
            <a:r>
              <a:rPr lang="en-US" dirty="0" smtClean="0"/>
              <a:t>Nuanced view of Resources and application types!</a:t>
            </a:r>
            <a:endParaRPr lang="en-US" dirty="0"/>
          </a:p>
        </p:txBody>
      </p:sp>
    </p:spTree>
    <p:extLst>
      <p:ext uri="{BB962C8B-B14F-4D97-AF65-F5344CB8AC3E}">
        <p14:creationId xmlns:p14="http://schemas.microsoft.com/office/powerpoint/2010/main" val="2617966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smtClean="0">
                <a:latin typeface="Calibri" charset="0"/>
                <a:ea typeface="ＭＳ Ｐゴシック" charset="0"/>
                <a:cs typeface="ＭＳ Ｐゴシック" charset="0"/>
              </a:rPr>
              <a:t>We are not speaking about a trivial problem! Formulating a problem in terms of many-simulations (partially) failed already at </a:t>
            </a:r>
            <a:r>
              <a:rPr lang="en-US" dirty="0" err="1" smtClean="0">
                <a:latin typeface="Calibri" charset="0"/>
                <a:ea typeface="ＭＳ Ｐゴシック" charset="0"/>
                <a:cs typeface="ＭＳ Ｐゴシック" charset="0"/>
              </a:rPr>
              <a:t>petascale</a:t>
            </a:r>
            <a:r>
              <a:rPr lang="en-US" dirty="0" smtClean="0">
                <a:latin typeface="Calibri" charset="0"/>
                <a:ea typeface="ＭＳ Ｐゴシック" charset="0"/>
                <a:cs typeface="ＭＳ Ｐゴシック" charset="0"/>
              </a:rPr>
              <a:t>:</a:t>
            </a:r>
          </a:p>
          <a:p>
            <a:pPr marL="171450" indent="-171450">
              <a:buFont typeface="Arial"/>
              <a:buChar char="•"/>
              <a:defRPr/>
            </a:pPr>
            <a:r>
              <a:rPr lang="en-US" dirty="0" smtClean="0">
                <a:latin typeface="Calibri" charset="0"/>
                <a:ea typeface="ＭＳ Ｐゴシック" charset="0"/>
                <a:cs typeface="ＭＳ Ｐゴシック" charset="0"/>
              </a:rPr>
              <a:t>A lot of the time has been spent in formulating the problem in terms of many simulations.</a:t>
            </a:r>
          </a:p>
          <a:p>
            <a:pPr marL="171450" indent="-171450">
              <a:buFont typeface="Arial"/>
              <a:buChar char="•"/>
              <a:defRPr/>
            </a:pPr>
            <a:r>
              <a:rPr lang="en-US" dirty="0" smtClean="0">
                <a:latin typeface="Calibri" charset="0"/>
                <a:ea typeface="ＭＳ Ｐゴシック" charset="0"/>
                <a:cs typeface="ＭＳ Ｐゴシック" charset="0"/>
              </a:rPr>
              <a:t>Marshaling/managing/efficient mapping happened at order 10, barely made order 100, broke down at order 1000 (of large simulations)</a:t>
            </a:r>
          </a:p>
          <a:p>
            <a:pPr marL="171450" indent="-171450">
              <a:buFontTx/>
              <a:buChar char="-"/>
              <a:defRPr/>
            </a:pP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This </a:t>
            </a:r>
            <a:r>
              <a:rPr lang="en-US" dirty="0">
                <a:latin typeface="Calibri" charset="0"/>
                <a:ea typeface="ＭＳ Ｐゴシック" charset="0"/>
                <a:cs typeface="ＭＳ Ｐゴシック" charset="0"/>
              </a:rPr>
              <a:t>problem highlights some of the challenges in running many simulations on many </a:t>
            </a:r>
            <a:r>
              <a:rPr lang="en-US" dirty="0" smtClean="0">
                <a:latin typeface="Calibri" charset="0"/>
                <a:ea typeface="ＭＳ Ｐゴシック" charset="0"/>
                <a:cs typeface="ＭＳ Ｐゴシック" charset="0"/>
              </a:rPr>
              <a:t>supercomputers</a:t>
            </a:r>
          </a:p>
          <a:p>
            <a:pPr marL="171450" indent="-171450">
              <a:buFontTx/>
              <a:buChar char="-"/>
              <a:defRPr/>
            </a:pPr>
            <a:r>
              <a:rPr lang="en-US" dirty="0" smtClean="0">
                <a:latin typeface="Calibri" charset="0"/>
                <a:ea typeface="ＭＳ Ｐゴシック" charset="0"/>
                <a:cs typeface="ＭＳ Ｐゴシック" charset="0"/>
              </a:rPr>
              <a:t>Things </a:t>
            </a:r>
            <a:r>
              <a:rPr lang="en-US" dirty="0">
                <a:latin typeface="Calibri" charset="0"/>
                <a:ea typeface="ＭＳ Ｐゴシック" charset="0"/>
                <a:cs typeface="ＭＳ Ｐゴシック" charset="0"/>
              </a:rPr>
              <a:t>are not working. I contend that if we took a more systems approach to building </a:t>
            </a:r>
            <a:r>
              <a:rPr lang="en-US" dirty="0" smtClean="0">
                <a:latin typeface="Calibri" charset="0"/>
                <a:ea typeface="ＭＳ Ｐゴシック" charset="0"/>
                <a:cs typeface="ＭＳ Ｐゴシック" charset="0"/>
              </a:rPr>
              <a:t>our infrastructure </a:t>
            </a:r>
            <a:r>
              <a:rPr lang="en-US" dirty="0">
                <a:latin typeface="Calibri" charset="0"/>
                <a:ea typeface="ＭＳ Ｐゴシック" charset="0"/>
                <a:cs typeface="ＭＳ Ｐゴシック" charset="0"/>
              </a:rPr>
              <a:t>-- viewed as a whole, expose/provide the </a:t>
            </a:r>
            <a:r>
              <a:rPr lang="en-US" dirty="0" smtClean="0">
                <a:latin typeface="Calibri" charset="0"/>
                <a:ea typeface="ＭＳ Ｐゴシック" charset="0"/>
                <a:cs typeface="ＭＳ Ｐゴシック" charset="0"/>
              </a:rPr>
              <a:t>right abstractions</a:t>
            </a:r>
            <a:r>
              <a:rPr lang="en-US" dirty="0">
                <a:latin typeface="Calibri" charset="0"/>
                <a:ea typeface="ＭＳ Ｐゴシック" charset="0"/>
                <a:cs typeface="ＭＳ Ｐゴシック" charset="0"/>
              </a:rPr>
              <a:t>, then it is possible.</a:t>
            </a: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C3B9D97-A6F5-A542-89C2-D4A4829E683E}" type="slidenum">
              <a:rPr lang="en-US" sz="1200"/>
              <a:pPr eaLnBrk="1" hangingPunct="1"/>
              <a:t>8</a:t>
            </a:fld>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 name="Shape 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5613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rutgers_open.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685800" y="2130425"/>
            <a:ext cx="7772400" cy="1470025"/>
          </a:xfrm>
        </p:spPr>
        <p:txBody>
          <a:bodyPr/>
          <a:lstStyle>
            <a:lvl1pPr algn="ctr">
              <a:defRPr>
                <a:solidFill>
                  <a:schemeClr val="bg1"/>
                </a:solidFill>
              </a:defRPr>
            </a:lvl1pPr>
          </a:lstStyle>
          <a:p>
            <a:r>
              <a:rPr lang="en-US"/>
              <a:t>Click to edit Master title style</a:t>
            </a:r>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solidFill>
                  <a:schemeClr val="bg1"/>
                </a:solidFill>
              </a:defRPr>
            </a:lvl1pPr>
          </a:lstStyle>
          <a:p>
            <a:r>
              <a:rPr lang="en-US"/>
              <a:t>Click to edit Master subtitle style</a:t>
            </a:r>
          </a:p>
        </p:txBody>
      </p:sp>
    </p:spTree>
    <p:extLst>
      <p:ext uri="{BB962C8B-B14F-4D97-AF65-F5344CB8AC3E}">
        <p14:creationId xmlns:p14="http://schemas.microsoft.com/office/powerpoint/2010/main" val="1696926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1055791D-92CE-D64A-A2C2-C988223999CD}" type="slidenum">
              <a:rPr lang="en-US"/>
              <a:pPr>
                <a:defRPr/>
              </a:pPr>
              <a:t>‹#›</a:t>
            </a:fld>
            <a:endParaRPr lang="en-US"/>
          </a:p>
        </p:txBody>
      </p:sp>
    </p:spTree>
    <p:extLst>
      <p:ext uri="{BB962C8B-B14F-4D97-AF65-F5344CB8AC3E}">
        <p14:creationId xmlns:p14="http://schemas.microsoft.com/office/powerpoint/2010/main" val="2989070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6019B54F-47A9-BB44-AFF7-2C9B6EF5C806}" type="slidenum">
              <a:rPr lang="en-US"/>
              <a:pPr>
                <a:defRPr/>
              </a:pPr>
              <a:t>‹#›</a:t>
            </a:fld>
            <a:endParaRPr lang="en-US"/>
          </a:p>
        </p:txBody>
      </p:sp>
    </p:spTree>
    <p:extLst>
      <p:ext uri="{BB962C8B-B14F-4D97-AF65-F5344CB8AC3E}">
        <p14:creationId xmlns:p14="http://schemas.microsoft.com/office/powerpoint/2010/main" val="4088356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24000"/>
            <a:ext cx="40386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0386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8BF21AB9-C338-FB4E-9DB6-B130D053310B}" type="slidenum">
              <a:rPr lang="en-US"/>
              <a:pPr>
                <a:defRPr/>
              </a:pPr>
              <a:t>‹#›</a:t>
            </a:fld>
            <a:endParaRPr lang="en-US"/>
          </a:p>
        </p:txBody>
      </p:sp>
    </p:spTree>
    <p:extLst>
      <p:ext uri="{BB962C8B-B14F-4D97-AF65-F5344CB8AC3E}">
        <p14:creationId xmlns:p14="http://schemas.microsoft.com/office/powerpoint/2010/main" val="4032610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DE1224CC-7655-434C-BA35-E2A3E030A021}" type="slidenum">
              <a:rPr lang="en-US"/>
              <a:pPr>
                <a:defRPr/>
              </a:pPr>
              <a:t>‹#›</a:t>
            </a:fld>
            <a:endParaRPr lang="en-US"/>
          </a:p>
        </p:txBody>
      </p:sp>
    </p:spTree>
    <p:extLst>
      <p:ext uri="{BB962C8B-B14F-4D97-AF65-F5344CB8AC3E}">
        <p14:creationId xmlns:p14="http://schemas.microsoft.com/office/powerpoint/2010/main" val="1080624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E96EF513-1D7F-CA42-AE55-C7454A364533}" type="slidenum">
              <a:rPr lang="en-US"/>
              <a:pPr>
                <a:defRPr/>
              </a:pPr>
              <a:t>‹#›</a:t>
            </a:fld>
            <a:endParaRPr lang="en-US"/>
          </a:p>
        </p:txBody>
      </p:sp>
    </p:spTree>
    <p:extLst>
      <p:ext uri="{BB962C8B-B14F-4D97-AF65-F5344CB8AC3E}">
        <p14:creationId xmlns:p14="http://schemas.microsoft.com/office/powerpoint/2010/main" val="3112700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68D872E6-4DEE-4647-88A6-2C1A22736E47}" type="slidenum">
              <a:rPr lang="en-US"/>
              <a:pPr>
                <a:defRPr/>
              </a:pPr>
              <a:t>‹#›</a:t>
            </a:fld>
            <a:endParaRPr lang="en-US"/>
          </a:p>
        </p:txBody>
      </p:sp>
    </p:spTree>
    <p:extLst>
      <p:ext uri="{BB962C8B-B14F-4D97-AF65-F5344CB8AC3E}">
        <p14:creationId xmlns:p14="http://schemas.microsoft.com/office/powerpoint/2010/main" val="32898057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EEBC1200-90E6-C240-A54D-F21E6C23EEEE}" type="slidenum">
              <a:rPr lang="en-US"/>
              <a:pPr>
                <a:defRPr/>
              </a:pPr>
              <a:t>‹#›</a:t>
            </a:fld>
            <a:endParaRPr lang="en-US"/>
          </a:p>
        </p:txBody>
      </p:sp>
    </p:spTree>
    <p:extLst>
      <p:ext uri="{BB962C8B-B14F-4D97-AF65-F5344CB8AC3E}">
        <p14:creationId xmlns:p14="http://schemas.microsoft.com/office/powerpoint/2010/main" val="37238891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5A0B3F70-AEB3-864D-8F72-47455E38009E}" type="slidenum">
              <a:rPr lang="en-US"/>
              <a:pPr>
                <a:defRPr/>
              </a:pPr>
              <a:t>‹#›</a:t>
            </a:fld>
            <a:endParaRPr lang="en-US"/>
          </a:p>
        </p:txBody>
      </p:sp>
    </p:spTree>
    <p:extLst>
      <p:ext uri="{BB962C8B-B14F-4D97-AF65-F5344CB8AC3E}">
        <p14:creationId xmlns:p14="http://schemas.microsoft.com/office/powerpoint/2010/main" val="30269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7BFA6EBF-C709-A548-B850-B90E2AC3B1C0}" type="slidenum">
              <a:rPr lang="en-US"/>
              <a:pPr>
                <a:defRPr/>
              </a:pPr>
              <a:t>‹#›</a:t>
            </a:fld>
            <a:endParaRPr lang="en-US"/>
          </a:p>
        </p:txBody>
      </p:sp>
    </p:spTree>
    <p:extLst>
      <p:ext uri="{BB962C8B-B14F-4D97-AF65-F5344CB8AC3E}">
        <p14:creationId xmlns:p14="http://schemas.microsoft.com/office/powerpoint/2010/main" val="6254993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4483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609600"/>
            <a:ext cx="6019800" cy="54483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1613AE95-5A7A-174D-A4F3-4913B0471DE8}" type="slidenum">
              <a:rPr lang="en-US"/>
              <a:pPr>
                <a:defRPr/>
              </a:pPr>
              <a:t>‹#›</a:t>
            </a:fld>
            <a:endParaRPr lang="en-US"/>
          </a:p>
        </p:txBody>
      </p:sp>
    </p:spTree>
    <p:extLst>
      <p:ext uri="{BB962C8B-B14F-4D97-AF65-F5344CB8AC3E}">
        <p14:creationId xmlns:p14="http://schemas.microsoft.com/office/powerpoint/2010/main" val="2878729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187325" y="1008063"/>
            <a:ext cx="8728075" cy="0"/>
          </a:xfrm>
          <a:prstGeom prst="line">
            <a:avLst/>
          </a:prstGeom>
          <a:ln>
            <a:solidFill>
              <a:srgbClr val="5F5F5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95729" y="186232"/>
            <a:ext cx="8694574" cy="808038"/>
          </a:xfrm>
        </p:spPr>
        <p:txBody>
          <a:bodyPr/>
          <a:lstStyle/>
          <a:p>
            <a:r>
              <a:rPr lang="en-US" smtClean="0"/>
              <a:t>Click to edit Master title style</a:t>
            </a:r>
            <a:endParaRPr lang="en-US"/>
          </a:p>
        </p:txBody>
      </p:sp>
      <p:sp>
        <p:nvSpPr>
          <p:cNvPr id="3" name="Content Placeholder 2"/>
          <p:cNvSpPr>
            <a:spLocks noGrp="1"/>
          </p:cNvSpPr>
          <p:nvPr>
            <p:ph idx="1"/>
          </p:nvPr>
        </p:nvSpPr>
        <p:spPr>
          <a:xfrm>
            <a:off x="195729" y="1187796"/>
            <a:ext cx="8694574" cy="48763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xfrm>
            <a:off x="6565900" y="6332538"/>
            <a:ext cx="2336800" cy="476250"/>
          </a:xfrm>
        </p:spPr>
        <p:txBody>
          <a:bodyPr/>
          <a:lstStyle>
            <a:lvl1pPr>
              <a:defRPr/>
            </a:lvl1pPr>
          </a:lstStyle>
          <a:p>
            <a:pPr>
              <a:defRPr/>
            </a:pPr>
            <a:fld id="{90F2CE73-5F73-BE41-B1E2-9E44A4648852}" type="slidenum">
              <a:rPr lang="en-US"/>
              <a:pPr>
                <a:defRPr/>
              </a:pPr>
              <a:t>‹#›</a:t>
            </a:fld>
            <a:endParaRPr lang="en-US"/>
          </a:p>
        </p:txBody>
      </p:sp>
    </p:spTree>
    <p:extLst>
      <p:ext uri="{BB962C8B-B14F-4D97-AF65-F5344CB8AC3E}">
        <p14:creationId xmlns:p14="http://schemas.microsoft.com/office/powerpoint/2010/main" val="19431500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4" name="Rectangle 3"/>
          <p:cNvSpPr/>
          <p:nvPr userDrawn="1"/>
        </p:nvSpPr>
        <p:spPr>
          <a:xfrm>
            <a:off x="0" y="0"/>
            <a:ext cx="9144000" cy="838200"/>
          </a:xfrm>
          <a:prstGeom prst="rect">
            <a:avLst/>
          </a:prstGeom>
          <a:solidFill>
            <a:srgbClr val="415968"/>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Arial" charset="0"/>
              <a:ea typeface="ＭＳ Ｐゴシック" charset="0"/>
              <a:cs typeface="ＭＳ Ｐゴシック" charset="0"/>
            </a:endParaRPr>
          </a:p>
        </p:txBody>
      </p:sp>
      <p:pic>
        <p:nvPicPr>
          <p:cNvPr id="6" name="Picture 6" descr="uofcicon.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48663" y="107950"/>
            <a:ext cx="6731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userDrawn="1"/>
        </p:nvSpPr>
        <p:spPr>
          <a:xfrm>
            <a:off x="152400" y="6467475"/>
            <a:ext cx="533400" cy="27622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fld id="{D7F433A1-7806-174F-88BE-2A4BEF472D8B}" type="slidenum">
              <a:rPr lang="en-US" sz="1200" smtClean="0">
                <a:solidFill>
                  <a:srgbClr val="F2F2F2"/>
                </a:solidFill>
              </a:rPr>
              <a:pPr eaLnBrk="1" hangingPunct="1">
                <a:defRPr/>
              </a:pPr>
              <a:t>‹#›</a:t>
            </a:fld>
            <a:endParaRPr lang="en-US" sz="1200" smtClean="0">
              <a:solidFill>
                <a:srgbClr val="F2F2F2"/>
              </a:solidFill>
            </a:endParaRPr>
          </a:p>
        </p:txBody>
      </p:sp>
      <p:sp>
        <p:nvSpPr>
          <p:cNvPr id="8" name="Footer Placeholder 16"/>
          <p:cNvSpPr txBox="1">
            <a:spLocks/>
          </p:cNvSpPr>
          <p:nvPr userDrawn="1"/>
        </p:nvSpPr>
        <p:spPr>
          <a:xfrm>
            <a:off x="685800" y="6477000"/>
            <a:ext cx="3810000" cy="276225"/>
          </a:xfrm>
          <a:prstGeom prst="rect">
            <a:avLst/>
          </a:prstGeom>
          <a:noFill/>
          <a:ln>
            <a:noFill/>
          </a:ln>
        </p:spPr>
        <p:txBody>
          <a:bodyPr>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37931725" indent="-37474525" defTabSz="4572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1200" smtClean="0">
                <a:solidFill>
                  <a:srgbClr val="F2F2F2"/>
                </a:solidFill>
              </a:rPr>
              <a:t>3DPAS review for D3Science – d.katz@ieee.org</a:t>
            </a:r>
          </a:p>
        </p:txBody>
      </p:sp>
      <p:sp>
        <p:nvSpPr>
          <p:cNvPr id="2" name="Title 1"/>
          <p:cNvSpPr>
            <a:spLocks noGrp="1"/>
          </p:cNvSpPr>
          <p:nvPr>
            <p:ph type="ctrTitle"/>
          </p:nvPr>
        </p:nvSpPr>
        <p:spPr>
          <a:xfrm>
            <a:off x="228600" y="1"/>
            <a:ext cx="7772400" cy="838200"/>
          </a:xfrm>
          <a:prstGeom prst="rect">
            <a:avLst/>
          </a:prstGeom>
        </p:spPr>
        <p:txBody>
          <a:bodyPr tIns="91440" bIns="137160">
            <a:normAutofit/>
          </a:bodyPr>
          <a:lstStyle>
            <a:lvl1pPr algn="l">
              <a:spcBef>
                <a:spcPts val="0"/>
              </a:spcBef>
              <a:defRPr sz="3600" b="0" i="0">
                <a:solidFill>
                  <a:schemeClr val="bg1"/>
                </a:solidFill>
                <a:latin typeface="Calibri"/>
                <a:cs typeface="Calibri"/>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228600" y="990600"/>
            <a:ext cx="8553450" cy="5257800"/>
          </a:xfrm>
          <a:prstGeom prst="rect">
            <a:avLst/>
          </a:prstGeom>
        </p:spPr>
        <p:txBody>
          <a:bodyPr>
            <a:normAutofit/>
          </a:bodyPr>
          <a:lstStyle>
            <a:lvl1pPr>
              <a:spcBef>
                <a:spcPts val="600"/>
              </a:spcBef>
              <a:buClr>
                <a:srgbClr val="800000"/>
              </a:buClr>
              <a:buSzPct val="80000"/>
              <a:buFont typeface="Lucida Grande"/>
              <a:buChar char="•"/>
              <a:defRPr sz="3200">
                <a:solidFill>
                  <a:schemeClr val="tx1">
                    <a:lumMod val="75000"/>
                    <a:lumOff val="25000"/>
                  </a:schemeClr>
                </a:solidFill>
              </a:defRPr>
            </a:lvl1pPr>
            <a:lvl2pPr>
              <a:spcBef>
                <a:spcPts val="600"/>
              </a:spcBef>
              <a:buClr>
                <a:srgbClr val="800000"/>
              </a:buClr>
              <a:buSzPct val="80000"/>
              <a:defRPr sz="2800">
                <a:solidFill>
                  <a:schemeClr val="tx1">
                    <a:lumMod val="75000"/>
                    <a:lumOff val="25000"/>
                  </a:schemeClr>
                </a:solidFill>
              </a:defRPr>
            </a:lvl2pPr>
            <a:lvl3pPr>
              <a:spcBef>
                <a:spcPts val="600"/>
              </a:spcBef>
              <a:buClr>
                <a:srgbClr val="800000"/>
              </a:buClr>
              <a:buSzPct val="80000"/>
              <a:buFont typeface="Courier New"/>
              <a:buChar char="o"/>
              <a:defRPr sz="2400">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765511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517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2165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80377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35073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521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3" name="Straight Connector 2"/>
          <p:cNvCxnSpPr/>
          <p:nvPr userDrawn="1"/>
        </p:nvCxnSpPr>
        <p:spPr>
          <a:xfrm>
            <a:off x="187325" y="1008063"/>
            <a:ext cx="8728075" cy="0"/>
          </a:xfrm>
          <a:prstGeom prst="line">
            <a:avLst/>
          </a:prstGeom>
          <a:ln>
            <a:solidFill>
              <a:srgbClr val="5F5F5F"/>
            </a:solidFill>
          </a:ln>
          <a:effectLst/>
        </p:spPr>
        <p:style>
          <a:lnRef idx="2">
            <a:schemeClr val="accent1"/>
          </a:lnRef>
          <a:fillRef idx="0">
            <a:schemeClr val="accent1"/>
          </a:fillRef>
          <a:effectRef idx="1">
            <a:schemeClr val="accent1"/>
          </a:effectRef>
          <a:fontRef idx="minor">
            <a:schemeClr val="tx1"/>
          </a:fontRef>
        </p:style>
      </p:cxnSp>
      <p:sp>
        <p:nvSpPr>
          <p:cNvPr id="6" name="Rectangle 2"/>
          <p:cNvSpPr>
            <a:spLocks noGrp="1" noChangeArrowheads="1"/>
          </p:cNvSpPr>
          <p:nvPr>
            <p:ph type="title"/>
          </p:nvPr>
        </p:nvSpPr>
        <p:spPr bwMode="auto">
          <a:xfrm>
            <a:off x="195729" y="186232"/>
            <a:ext cx="8694574"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lvl="0"/>
            <a:r>
              <a:rPr lang="en-US" dirty="0"/>
              <a:t>Click to edit Master title style</a:t>
            </a:r>
          </a:p>
        </p:txBody>
      </p:sp>
      <p:sp>
        <p:nvSpPr>
          <p:cNvPr id="4" name="Rectangle 3"/>
          <p:cNvSpPr>
            <a:spLocks noGrp="1" noChangeArrowheads="1"/>
          </p:cNvSpPr>
          <p:nvPr>
            <p:ph type="sldNum" sz="quarter" idx="10"/>
          </p:nvPr>
        </p:nvSpPr>
        <p:spPr/>
        <p:txBody>
          <a:bodyPr/>
          <a:lstStyle>
            <a:lvl1pPr>
              <a:defRPr/>
            </a:lvl1pPr>
          </a:lstStyle>
          <a:p>
            <a:pPr>
              <a:defRPr/>
            </a:pPr>
            <a:fld id="{55CA80F3-A1BC-BC41-A1D7-7ADFCFE8360E}" type="slidenum">
              <a:rPr lang="en-US"/>
              <a:pPr>
                <a:defRPr/>
              </a:pPr>
              <a:t>‹#›</a:t>
            </a:fld>
            <a:endParaRPr lang="en-US"/>
          </a:p>
        </p:txBody>
      </p:sp>
    </p:spTree>
    <p:extLst>
      <p:ext uri="{BB962C8B-B14F-4D97-AF65-F5344CB8AC3E}">
        <p14:creationId xmlns:p14="http://schemas.microsoft.com/office/powerpoint/2010/main" val="3007868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C0D4ADDE-2608-274A-A09C-02BA59EC30E2}" type="slidenum">
              <a:rPr lang="en-US"/>
              <a:pPr>
                <a:defRPr/>
              </a:pPr>
              <a:t>‹#›</a:t>
            </a:fld>
            <a:endParaRPr lang="en-US" dirty="0"/>
          </a:p>
        </p:txBody>
      </p:sp>
    </p:spTree>
    <p:extLst>
      <p:ext uri="{BB962C8B-B14F-4D97-AF65-F5344CB8AC3E}">
        <p14:creationId xmlns:p14="http://schemas.microsoft.com/office/powerpoint/2010/main" val="3950993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7D70250B-8558-124D-8131-4516287ED5A8}" type="slidenum">
              <a:rPr lang="en-US"/>
              <a:pPr>
                <a:defRPr/>
              </a:pPr>
              <a:t>‹#›</a:t>
            </a:fld>
            <a:endParaRPr lang="en-US" dirty="0"/>
          </a:p>
        </p:txBody>
      </p:sp>
    </p:spTree>
    <p:extLst>
      <p:ext uri="{BB962C8B-B14F-4D97-AF65-F5344CB8AC3E}">
        <p14:creationId xmlns:p14="http://schemas.microsoft.com/office/powerpoint/2010/main" val="2195726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24000"/>
            <a:ext cx="40386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0386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6553200" y="6245225"/>
            <a:ext cx="2133600" cy="476250"/>
          </a:xfrm>
          <a:prstGeom prst="rect">
            <a:avLst/>
          </a:prstGeom>
        </p:spPr>
        <p:txBody>
          <a:bodyPr/>
          <a:lstStyle>
            <a:lvl1pPr>
              <a:defRPr/>
            </a:lvl1pPr>
          </a:lstStyle>
          <a:p>
            <a:pPr>
              <a:defRPr/>
            </a:pPr>
            <a:fld id="{2701FA68-8128-3749-A886-9302D3154C50}" type="slidenum">
              <a:rPr lang="en-US"/>
              <a:pPr>
                <a:defRPr/>
              </a:pPr>
              <a:t>‹#›</a:t>
            </a:fld>
            <a:endParaRPr lang="en-US"/>
          </a:p>
        </p:txBody>
      </p:sp>
    </p:spTree>
    <p:extLst>
      <p:ext uri="{BB962C8B-B14F-4D97-AF65-F5344CB8AC3E}">
        <p14:creationId xmlns:p14="http://schemas.microsoft.com/office/powerpoint/2010/main" val="491446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6"/>
          <p:cNvSpPr>
            <a:spLocks noGrp="1" noChangeArrowheads="1"/>
          </p:cNvSpPr>
          <p:nvPr>
            <p:ph type="sldNum" sz="quarter" idx="10"/>
          </p:nvPr>
        </p:nvSpPr>
        <p:spPr>
          <a:ln/>
        </p:spPr>
        <p:txBody>
          <a:bodyPr/>
          <a:lstStyle>
            <a:lvl1pPr>
              <a:defRPr/>
            </a:lvl1pPr>
          </a:lstStyle>
          <a:p>
            <a:fld id="{8C1510E7-41E5-EC45-AEF0-4F5FBB17A54E}" type="slidenum">
              <a:rPr lang="en-US"/>
              <a:pPr/>
              <a:t>‹#›</a:t>
            </a:fld>
            <a:endParaRPr lang="en-US"/>
          </a:p>
        </p:txBody>
      </p:sp>
      <p:cxnSp>
        <p:nvCxnSpPr>
          <p:cNvPr id="6" name="Straight Connector 5"/>
          <p:cNvCxnSpPr/>
          <p:nvPr userDrawn="1"/>
        </p:nvCxnSpPr>
        <p:spPr>
          <a:xfrm>
            <a:off x="282231" y="766277"/>
            <a:ext cx="8599959" cy="0"/>
          </a:xfrm>
          <a:prstGeom prst="line">
            <a:avLst/>
          </a:prstGeom>
          <a:ln>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0332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5977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rutgers_open.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685800" y="2130425"/>
            <a:ext cx="7772400" cy="1470025"/>
          </a:xfrm>
        </p:spPr>
        <p:txBody>
          <a:bodyPr/>
          <a:lstStyle>
            <a:lvl1pPr algn="ctr">
              <a:defRPr>
                <a:solidFill>
                  <a:schemeClr val="bg1"/>
                </a:solidFill>
              </a:defRPr>
            </a:lvl1pPr>
          </a:lstStyle>
          <a:p>
            <a:r>
              <a:rPr lang="en-US"/>
              <a:t>Click to edit Master title style</a:t>
            </a:r>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solidFill>
                  <a:schemeClr val="bg1"/>
                </a:solidFill>
              </a:defRPr>
            </a:lvl1pPr>
          </a:lstStyle>
          <a:p>
            <a:r>
              <a:rPr lang="en-US"/>
              <a:t>Click to edit Master subtitle style</a:t>
            </a:r>
          </a:p>
        </p:txBody>
      </p:sp>
    </p:spTree>
    <p:extLst>
      <p:ext uri="{BB962C8B-B14F-4D97-AF65-F5344CB8AC3E}">
        <p14:creationId xmlns:p14="http://schemas.microsoft.com/office/powerpoint/2010/main" val="24963522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Relationship Id="rId17" Type="http://schemas.openxmlformats.org/officeDocument/2006/relationships/slideLayout" Target="../slideLayouts/slideLayout25.xml"/><Relationship Id="rId18" Type="http://schemas.openxmlformats.org/officeDocument/2006/relationships/theme" Target="../theme/theme2.xml"/><Relationship Id="rId19" Type="http://schemas.openxmlformats.org/officeDocument/2006/relationships/image" Target="../media/image1.png"/><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0663" y="185738"/>
            <a:ext cx="86947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pic>
        <p:nvPicPr>
          <p:cNvPr id="1027" name="Picture 5" descr="rutgers.png"/>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2700" y="6264275"/>
            <a:ext cx="91900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3"/>
          <p:cNvSpPr>
            <a:spLocks noGrp="1" noChangeArrowheads="1"/>
          </p:cNvSpPr>
          <p:nvPr>
            <p:ph type="body" idx="1"/>
          </p:nvPr>
        </p:nvSpPr>
        <p:spPr bwMode="auto">
          <a:xfrm>
            <a:off x="220663" y="1187450"/>
            <a:ext cx="8694737"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6578600" y="6332538"/>
            <a:ext cx="2336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a:defRPr/>
            </a:pPr>
            <a:fld id="{5E8A6F64-B401-7A42-8428-69CA0ACA8ED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5971" r:id="rId1"/>
    <p:sldLayoutId id="2147485972" r:id="rId2"/>
    <p:sldLayoutId id="2147485973" r:id="rId3"/>
    <p:sldLayoutId id="2147485969" r:id="rId4"/>
    <p:sldLayoutId id="2147485970" r:id="rId5"/>
    <p:sldLayoutId id="2147485974" r:id="rId6"/>
    <p:sldLayoutId id="2147485976" r:id="rId7"/>
    <p:sldLayoutId id="2147485978" r:id="rId8"/>
  </p:sldLayoutIdLst>
  <p:txStyles>
    <p:titleStyle>
      <a:lvl1pPr algn="l" rtl="0" eaLnBrk="0" fontAlgn="base" hangingPunct="0">
        <a:spcBef>
          <a:spcPct val="0"/>
        </a:spcBef>
        <a:spcAft>
          <a:spcPct val="0"/>
        </a:spcAft>
        <a:defRPr sz="30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2pPr>
      <a:lvl3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3pPr>
      <a:lvl4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4pPr>
      <a:lvl5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a:solidFill>
            <a:srgbClr val="5F5F5F"/>
          </a:solidFill>
          <a:latin typeface="+mn-lt"/>
          <a:ea typeface="ＭＳ Ｐゴシック" charset="-128"/>
        </a:defRPr>
      </a:lvl2pPr>
      <a:lvl3pPr marL="1143000" indent="-228600" algn="l" rtl="0" eaLnBrk="0" fontAlgn="base" hangingPunct="0">
        <a:spcBef>
          <a:spcPct val="20000"/>
        </a:spcBef>
        <a:spcAft>
          <a:spcPct val="0"/>
        </a:spcAft>
        <a:buChar char="•"/>
        <a:defRPr sz="1600">
          <a:solidFill>
            <a:srgbClr val="5F5F5F"/>
          </a:solidFill>
          <a:latin typeface="+mn-lt"/>
          <a:ea typeface="ＭＳ Ｐゴシック" charset="-128"/>
        </a:defRPr>
      </a:lvl3pPr>
      <a:lvl4pPr marL="1600200" indent="-228600" algn="l" rtl="0" eaLnBrk="0" fontAlgn="base" hangingPunct="0">
        <a:spcBef>
          <a:spcPct val="20000"/>
        </a:spcBef>
        <a:spcAft>
          <a:spcPct val="0"/>
        </a:spcAft>
        <a:buChar char="–"/>
        <a:defRPr sz="1400">
          <a:solidFill>
            <a:srgbClr val="5F5F5F"/>
          </a:solidFill>
          <a:latin typeface="+mn-lt"/>
          <a:ea typeface="ＭＳ Ｐゴシック" charset="-128"/>
        </a:defRPr>
      </a:lvl4pPr>
      <a:lvl5pPr marL="2057400" indent="-228600" algn="l" rtl="0" eaLnBrk="0" fontAlgn="base" hangingPunct="0">
        <a:spcBef>
          <a:spcPct val="20000"/>
        </a:spcBef>
        <a:spcAft>
          <a:spcPct val="0"/>
        </a:spcAft>
        <a:buChar char="»"/>
        <a:defRPr sz="1400">
          <a:solidFill>
            <a:srgbClr val="5F5F5F"/>
          </a:solidFill>
          <a:latin typeface="+mn-lt"/>
          <a:ea typeface="ＭＳ Ｐゴシック" charset="-128"/>
        </a:defRPr>
      </a:lvl5pPr>
      <a:lvl6pPr marL="2514600" indent="-228600" algn="l" rtl="0" fontAlgn="base">
        <a:spcBef>
          <a:spcPct val="20000"/>
        </a:spcBef>
        <a:spcAft>
          <a:spcPct val="0"/>
        </a:spcAft>
        <a:buChar char="»"/>
        <a:defRPr sz="1400">
          <a:solidFill>
            <a:srgbClr val="5F5F5F"/>
          </a:solidFill>
          <a:latin typeface="+mn-lt"/>
          <a:ea typeface="ＭＳ Ｐゴシック" charset="-128"/>
        </a:defRPr>
      </a:lvl6pPr>
      <a:lvl7pPr marL="2971800" indent="-228600" algn="l" rtl="0" fontAlgn="base">
        <a:spcBef>
          <a:spcPct val="20000"/>
        </a:spcBef>
        <a:spcAft>
          <a:spcPct val="0"/>
        </a:spcAft>
        <a:buChar char="»"/>
        <a:defRPr sz="1400">
          <a:solidFill>
            <a:srgbClr val="5F5F5F"/>
          </a:solidFill>
          <a:latin typeface="+mn-lt"/>
          <a:ea typeface="ＭＳ Ｐゴシック" charset="-128"/>
        </a:defRPr>
      </a:lvl7pPr>
      <a:lvl8pPr marL="3429000" indent="-228600" algn="l" rtl="0" fontAlgn="base">
        <a:spcBef>
          <a:spcPct val="20000"/>
        </a:spcBef>
        <a:spcAft>
          <a:spcPct val="0"/>
        </a:spcAft>
        <a:buChar char="»"/>
        <a:defRPr sz="1400">
          <a:solidFill>
            <a:srgbClr val="5F5F5F"/>
          </a:solidFill>
          <a:latin typeface="+mn-lt"/>
          <a:ea typeface="ＭＳ Ｐゴシック" charset="-128"/>
        </a:defRPr>
      </a:lvl8pPr>
      <a:lvl9pPr marL="3886200" indent="-228600" algn="l" rtl="0" fontAlgn="base">
        <a:spcBef>
          <a:spcPct val="20000"/>
        </a:spcBef>
        <a:spcAft>
          <a:spcPct val="0"/>
        </a:spcAft>
        <a:buChar char="»"/>
        <a:defRPr sz="1400">
          <a:solidFill>
            <a:srgbClr val="5F5F5F"/>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609600"/>
            <a:ext cx="82296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524000"/>
            <a:ext cx="82296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5F5F5F"/>
                </a:solidFill>
              </a:defRPr>
            </a:lvl1pPr>
          </a:lstStyle>
          <a:p>
            <a:pPr>
              <a:defRPr/>
            </a:pPr>
            <a:fld id="{FF2F6330-45FE-084A-BDF8-8D9EEAB1D91D}" type="slidenum">
              <a:rPr lang="en-US"/>
              <a:pPr>
                <a:defRPr/>
              </a:pPr>
              <a:t>‹#›</a:t>
            </a:fld>
            <a:endParaRPr lang="en-US"/>
          </a:p>
        </p:txBody>
      </p:sp>
      <p:pic>
        <p:nvPicPr>
          <p:cNvPr id="1029" name="Picture 5" descr="rutgers.png"/>
          <p:cNvPicPr>
            <a:picLocks noChangeAspect="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0" y="0"/>
            <a:ext cx="91440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0801675"/>
      </p:ext>
    </p:extLst>
  </p:cSld>
  <p:clrMap bg1="lt1" tx1="dk1" bg2="lt2" tx2="dk2" accent1="accent1" accent2="accent2" accent3="accent3" accent4="accent4" accent5="accent5" accent6="accent6" hlink="hlink" folHlink="folHlink"/>
  <p:sldLayoutIdLst>
    <p:sldLayoutId id="2147485981" r:id="rId1"/>
    <p:sldLayoutId id="2147485982" r:id="rId2"/>
    <p:sldLayoutId id="2147485983" r:id="rId3"/>
    <p:sldLayoutId id="2147485984" r:id="rId4"/>
    <p:sldLayoutId id="2147485985" r:id="rId5"/>
    <p:sldLayoutId id="2147485986" r:id="rId6"/>
    <p:sldLayoutId id="2147485987" r:id="rId7"/>
    <p:sldLayoutId id="2147485988" r:id="rId8"/>
    <p:sldLayoutId id="2147485989" r:id="rId9"/>
    <p:sldLayoutId id="2147485990" r:id="rId10"/>
    <p:sldLayoutId id="2147485991" r:id="rId11"/>
    <p:sldLayoutId id="2147485992" r:id="rId12"/>
    <p:sldLayoutId id="2147485993" r:id="rId13"/>
    <p:sldLayoutId id="2147485994" r:id="rId14"/>
    <p:sldLayoutId id="2147485995" r:id="rId15"/>
    <p:sldLayoutId id="2147485996" r:id="rId16"/>
    <p:sldLayoutId id="2147485997" r:id="rId17"/>
  </p:sldLayoutIdLst>
  <p:txStyles>
    <p:titleStyle>
      <a:lvl1pPr algn="l" rtl="0" eaLnBrk="0" fontAlgn="base" hangingPunct="0">
        <a:spcBef>
          <a:spcPct val="0"/>
        </a:spcBef>
        <a:spcAft>
          <a:spcPct val="0"/>
        </a:spcAft>
        <a:defRPr sz="3000">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a:solidFill>
            <a:schemeClr val="tx2"/>
          </a:solidFill>
          <a:latin typeface="Arial" charset="0"/>
          <a:ea typeface="ＭＳ Ｐゴシック" charset="-128"/>
          <a:cs typeface="ＭＳ Ｐゴシック" charset="-128"/>
        </a:defRPr>
      </a:lvl2pPr>
      <a:lvl3pPr algn="l" rtl="0" eaLnBrk="0" fontAlgn="base" hangingPunct="0">
        <a:spcBef>
          <a:spcPct val="0"/>
        </a:spcBef>
        <a:spcAft>
          <a:spcPct val="0"/>
        </a:spcAft>
        <a:defRPr sz="3000">
          <a:solidFill>
            <a:schemeClr val="tx2"/>
          </a:solidFill>
          <a:latin typeface="Arial" charset="0"/>
          <a:ea typeface="ＭＳ Ｐゴシック" charset="-128"/>
          <a:cs typeface="ＭＳ Ｐゴシック" charset="-128"/>
        </a:defRPr>
      </a:lvl3pPr>
      <a:lvl4pPr algn="l" rtl="0" eaLnBrk="0" fontAlgn="base" hangingPunct="0">
        <a:spcBef>
          <a:spcPct val="0"/>
        </a:spcBef>
        <a:spcAft>
          <a:spcPct val="0"/>
        </a:spcAft>
        <a:defRPr sz="3000">
          <a:solidFill>
            <a:schemeClr val="tx2"/>
          </a:solidFill>
          <a:latin typeface="Arial" charset="0"/>
          <a:ea typeface="ＭＳ Ｐゴシック" charset="-128"/>
          <a:cs typeface="ＭＳ Ｐゴシック" charset="-128"/>
        </a:defRPr>
      </a:lvl4pPr>
      <a:lvl5pPr algn="l" rtl="0" eaLnBrk="0" fontAlgn="base" hangingPunct="0">
        <a:spcBef>
          <a:spcPct val="0"/>
        </a:spcBef>
        <a:spcAft>
          <a:spcPct val="0"/>
        </a:spcAft>
        <a:defRPr sz="3000">
          <a:solidFill>
            <a:schemeClr val="tx2"/>
          </a:solidFill>
          <a:latin typeface="Arial" charset="0"/>
          <a:ea typeface="ＭＳ Ｐゴシック" charset="-128"/>
          <a:cs typeface="ＭＳ Ｐゴシック" charset="-128"/>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spcBef>
          <a:spcPct val="20000"/>
        </a:spcBef>
        <a:spcAft>
          <a:spcPct val="0"/>
        </a:spcAft>
        <a:buChar char="•"/>
        <a:defRPr sz="2200">
          <a:solidFill>
            <a:srgbClr val="5F5F5F"/>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a:solidFill>
            <a:srgbClr val="5F5F5F"/>
          </a:solidFill>
          <a:latin typeface="+mn-lt"/>
          <a:ea typeface="ＭＳ Ｐゴシック" charset="-128"/>
        </a:defRPr>
      </a:lvl2pPr>
      <a:lvl3pPr marL="1143000" indent="-228600" algn="l" rtl="0" eaLnBrk="0" fontAlgn="base" hangingPunct="0">
        <a:spcBef>
          <a:spcPct val="20000"/>
        </a:spcBef>
        <a:spcAft>
          <a:spcPct val="0"/>
        </a:spcAft>
        <a:buChar char="•"/>
        <a:defRPr sz="1600">
          <a:solidFill>
            <a:srgbClr val="5F5F5F"/>
          </a:solidFill>
          <a:latin typeface="+mn-lt"/>
          <a:ea typeface="ＭＳ Ｐゴシック" charset="-128"/>
        </a:defRPr>
      </a:lvl3pPr>
      <a:lvl4pPr marL="1600200" indent="-228600" algn="l" rtl="0" eaLnBrk="0" fontAlgn="base" hangingPunct="0">
        <a:spcBef>
          <a:spcPct val="20000"/>
        </a:spcBef>
        <a:spcAft>
          <a:spcPct val="0"/>
        </a:spcAft>
        <a:buChar char="–"/>
        <a:defRPr sz="1400">
          <a:solidFill>
            <a:srgbClr val="5F5F5F"/>
          </a:solidFill>
          <a:latin typeface="+mn-lt"/>
          <a:ea typeface="ＭＳ Ｐゴシック" charset="-128"/>
        </a:defRPr>
      </a:lvl4pPr>
      <a:lvl5pPr marL="2057400" indent="-228600" algn="l" rtl="0" eaLnBrk="0" fontAlgn="base" hangingPunct="0">
        <a:spcBef>
          <a:spcPct val="20000"/>
        </a:spcBef>
        <a:spcAft>
          <a:spcPct val="0"/>
        </a:spcAft>
        <a:buChar char="»"/>
        <a:defRPr sz="1400">
          <a:solidFill>
            <a:srgbClr val="5F5F5F"/>
          </a:solidFill>
          <a:latin typeface="+mn-lt"/>
          <a:ea typeface="ＭＳ Ｐゴシック" charset="-128"/>
        </a:defRPr>
      </a:lvl5pPr>
      <a:lvl6pPr marL="2514600" indent="-228600" algn="l" rtl="0" fontAlgn="base">
        <a:spcBef>
          <a:spcPct val="20000"/>
        </a:spcBef>
        <a:spcAft>
          <a:spcPct val="0"/>
        </a:spcAft>
        <a:buChar char="»"/>
        <a:defRPr sz="1400">
          <a:solidFill>
            <a:srgbClr val="5F5F5F"/>
          </a:solidFill>
          <a:latin typeface="+mn-lt"/>
          <a:ea typeface="ＭＳ Ｐゴシック" charset="-128"/>
        </a:defRPr>
      </a:lvl6pPr>
      <a:lvl7pPr marL="2971800" indent="-228600" algn="l" rtl="0" fontAlgn="base">
        <a:spcBef>
          <a:spcPct val="20000"/>
        </a:spcBef>
        <a:spcAft>
          <a:spcPct val="0"/>
        </a:spcAft>
        <a:buChar char="»"/>
        <a:defRPr sz="1400">
          <a:solidFill>
            <a:srgbClr val="5F5F5F"/>
          </a:solidFill>
          <a:latin typeface="+mn-lt"/>
          <a:ea typeface="ＭＳ Ｐゴシック" charset="-128"/>
        </a:defRPr>
      </a:lvl7pPr>
      <a:lvl8pPr marL="3429000" indent="-228600" algn="l" rtl="0" fontAlgn="base">
        <a:spcBef>
          <a:spcPct val="20000"/>
        </a:spcBef>
        <a:spcAft>
          <a:spcPct val="0"/>
        </a:spcAft>
        <a:buChar char="»"/>
        <a:defRPr sz="1400">
          <a:solidFill>
            <a:srgbClr val="5F5F5F"/>
          </a:solidFill>
          <a:latin typeface="+mn-lt"/>
          <a:ea typeface="ＭＳ Ｐゴシック" charset="-128"/>
        </a:defRPr>
      </a:lvl8pPr>
      <a:lvl9pPr marL="3886200" indent="-228600" algn="l" rtl="0" fontAlgn="base">
        <a:spcBef>
          <a:spcPct val="20000"/>
        </a:spcBef>
        <a:spcAft>
          <a:spcPct val="0"/>
        </a:spcAft>
        <a:buChar char="»"/>
        <a:defRPr sz="1400">
          <a:solidFill>
            <a:srgbClr val="5F5F5F"/>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jpeg"/><Relationship Id="rId1" Type="http://schemas.openxmlformats.org/officeDocument/2006/relationships/slideLayout" Target="../slideLayouts/slideLayout21.xml"/><Relationship Id="rId2"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jpeg"/><Relationship Id="rId5" Type="http://schemas.openxmlformats.org/officeDocument/2006/relationships/image" Target="../media/image9.png"/><Relationship Id="rId6"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eg"/><Relationship Id="rId5" Type="http://schemas.openxmlformats.org/officeDocument/2006/relationships/image" Target="../media/image6.png"/><Relationship Id="rId6"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0.jpe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ctrTitle"/>
          </p:nvPr>
        </p:nvSpPr>
        <p:spPr>
          <a:xfrm>
            <a:off x="279400" y="2337330"/>
            <a:ext cx="8864600" cy="1218670"/>
          </a:xfrm>
        </p:spPr>
        <p:txBody>
          <a:bodyPr/>
          <a:lstStyle/>
          <a:p>
            <a:pPr eaLnBrk="1" hangingPunct="1"/>
            <a:r>
              <a:rPr lang="en-US" dirty="0">
                <a:latin typeface="Arial" charset="0"/>
                <a:ea typeface="ＭＳ Ｐゴシック" charset="0"/>
                <a:cs typeface="ＭＳ Ｐゴシック" charset="0"/>
              </a:rPr>
              <a:t>Abstractions, Models and Implementations </a:t>
            </a:r>
            <a:br>
              <a:rPr lang="en-US" dirty="0">
                <a:latin typeface="Arial" charset="0"/>
                <a:ea typeface="ＭＳ Ｐゴシック" charset="0"/>
                <a:cs typeface="ＭＳ Ｐゴシック" charset="0"/>
              </a:rPr>
            </a:br>
            <a:r>
              <a:rPr lang="en-US" dirty="0">
                <a:latin typeface="Arial" charset="0"/>
                <a:ea typeface="ＭＳ Ｐゴシック" charset="0"/>
                <a:cs typeface="ＭＳ Ｐゴシック" charset="0"/>
              </a:rPr>
              <a:t>for Scalable Approaches to Many Simulations</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sp>
        <p:nvSpPr>
          <p:cNvPr id="8194" name="Rectangle 3"/>
          <p:cNvSpPr>
            <a:spLocks noGrp="1" noChangeArrowheads="1"/>
          </p:cNvSpPr>
          <p:nvPr>
            <p:ph type="subTitle" idx="1"/>
          </p:nvPr>
        </p:nvSpPr>
        <p:spPr>
          <a:xfrm>
            <a:off x="1430867" y="3969808"/>
            <a:ext cx="6400800" cy="1068388"/>
          </a:xfrm>
        </p:spPr>
        <p:txBody>
          <a:bodyPr/>
          <a:lstStyle/>
          <a:p>
            <a:pPr eaLnBrk="1" hangingPunct="1"/>
            <a:r>
              <a:rPr lang="en-US" dirty="0" smtClean="0">
                <a:latin typeface="Arial" charset="0"/>
                <a:ea typeface="ＭＳ Ｐゴシック" charset="0"/>
                <a:cs typeface="ＭＳ Ｐゴシック" charset="0"/>
              </a:rPr>
              <a:t>Shantenu </a:t>
            </a:r>
            <a:r>
              <a:rPr lang="en-US" dirty="0">
                <a:latin typeface="Arial" charset="0"/>
                <a:ea typeface="ＭＳ Ｐゴシック" charset="0"/>
                <a:cs typeface="ＭＳ Ｐゴシック" charset="0"/>
              </a:rPr>
              <a:t>Jha</a:t>
            </a:r>
          </a:p>
          <a:p>
            <a:pPr eaLnBrk="1" hangingPunct="1"/>
            <a:r>
              <a:rPr lang="en-US" dirty="0">
                <a:latin typeface="Arial" charset="0"/>
                <a:ea typeface="ＭＳ Ｐゴシック" charset="0"/>
                <a:cs typeface="ＭＳ Ｐゴシック" charset="0"/>
              </a:rPr>
              <a:t>http://</a:t>
            </a:r>
            <a:r>
              <a:rPr lang="en-US" dirty="0" err="1">
                <a:latin typeface="Arial" charset="0"/>
                <a:ea typeface="ＭＳ Ｐゴシック" charset="0"/>
                <a:cs typeface="ＭＳ Ｐゴシック" charset="0"/>
              </a:rPr>
              <a:t>radical.rutgers.edu</a:t>
            </a:r>
            <a:endParaRPr lang="en-US" b="1"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p:txBody>
      </p:sp>
      <p:pic>
        <p:nvPicPr>
          <p:cNvPr id="8195" name="Picture 3" descr="jctc_cover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3525" y="0"/>
            <a:ext cx="1260475"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Picture 2"/>
          <p:cNvSpPr>
            <a:spLocks noChangeAspect="1" noChangeArrowheads="1"/>
          </p:cNvSpPr>
          <p:nvPr/>
        </p:nvSpPr>
        <p:spPr bwMode="auto">
          <a:xfrm>
            <a:off x="6951663" y="5118100"/>
            <a:ext cx="2192337"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8197" name="Picture 31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1700" y="0"/>
            <a:ext cx="1911350" cy="174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radical.rutgers.edu/tmp/2012/07/header_01.png"/>
          <p:cNvPicPr>
            <a:picLocks noChangeAspect="1" noChangeArrowheads="1"/>
          </p:cNvPicPr>
          <p:nvPr/>
        </p:nvPicPr>
        <p:blipFill rotWithShape="1">
          <a:blip r:embed="rId5" cstate="print">
            <a:extLst/>
          </a:blip>
          <a:srcRect t="6612" r="77171" b="8570"/>
          <a:stretch/>
        </p:blipFill>
        <p:spPr bwMode="auto">
          <a:xfrm>
            <a:off x="0" y="4965700"/>
            <a:ext cx="1943656" cy="1892300"/>
          </a:xfrm>
          <a:prstGeom prst="ellipse">
            <a:avLst/>
          </a:prstGeom>
          <a:ln>
            <a:noFill/>
          </a:ln>
          <a:effectLst>
            <a:softEdge rad="112500"/>
          </a:effectLst>
          <a:extLst/>
        </p:spPr>
      </p:pic>
      <p:sp>
        <p:nvSpPr>
          <p:cNvPr id="8199" name="Picture 4"/>
          <p:cNvSpPr>
            <a:spLocks noChangeAspect="1" noChangeArrowheads="1"/>
          </p:cNvSpPr>
          <p:nvPr/>
        </p:nvSpPr>
        <p:spPr bwMode="auto">
          <a:xfrm>
            <a:off x="4275138" y="5786438"/>
            <a:ext cx="1719262"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820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0600" y="5600700"/>
            <a:ext cx="1681163"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 in Relation to “Traditional” EC</a:t>
            </a:r>
            <a:endParaRPr lang="en-US" dirty="0"/>
          </a:p>
        </p:txBody>
      </p:sp>
      <p:sp>
        <p:nvSpPr>
          <p:cNvPr id="3" name="Content Placeholder 2"/>
          <p:cNvSpPr>
            <a:spLocks noGrp="1"/>
          </p:cNvSpPr>
          <p:nvPr>
            <p:ph idx="1"/>
          </p:nvPr>
        </p:nvSpPr>
        <p:spPr>
          <a:xfrm>
            <a:off x="282229" y="982133"/>
            <a:ext cx="8690935" cy="4930177"/>
          </a:xfrm>
        </p:spPr>
        <p:txBody>
          <a:bodyPr/>
          <a:lstStyle/>
          <a:p>
            <a:pPr marL="344488" indent="-342900">
              <a:lnSpc>
                <a:spcPct val="90000"/>
              </a:lnSpc>
            </a:pPr>
            <a:r>
              <a:rPr lang="en-US" sz="1800" dirty="0" smtClean="0">
                <a:latin typeface="Arial" charset="0"/>
                <a:ea typeface="ＭＳ Ｐゴシック" charset="0"/>
                <a:cs typeface="ＭＳ Ｐゴシック" charset="0"/>
              </a:rPr>
              <a:t>Many applications </a:t>
            </a:r>
            <a:r>
              <a:rPr lang="en-US" sz="1800" dirty="0">
                <a:latin typeface="Arial" charset="0"/>
                <a:ea typeface="ＭＳ Ｐゴシック" charset="0"/>
                <a:cs typeface="ＭＳ Ｐゴシック" charset="0"/>
              </a:rPr>
              <a:t>as opposed to a </a:t>
            </a:r>
            <a:r>
              <a:rPr lang="en-US" sz="1800" dirty="0" smtClean="0">
                <a:latin typeface="Arial" charset="0"/>
                <a:ea typeface="ＭＳ Ｐゴシック" charset="0"/>
                <a:cs typeface="ＭＳ Ｐゴシック" charset="0"/>
              </a:rPr>
              <a:t>set </a:t>
            </a:r>
            <a:r>
              <a:rPr lang="en-US" sz="1800" dirty="0">
                <a:latin typeface="Arial" charset="0"/>
                <a:ea typeface="ＭＳ Ｐゴシック" charset="0"/>
                <a:cs typeface="ＭＳ Ｐゴシック" charset="0"/>
              </a:rPr>
              <a:t>of kernels that </a:t>
            </a:r>
            <a:r>
              <a:rPr lang="en-US" sz="1800" dirty="0" smtClean="0">
                <a:latin typeface="Arial" charset="0"/>
                <a:ea typeface="ＭＳ Ｐゴシック" charset="0"/>
                <a:cs typeface="ＭＳ Ｐゴシック" charset="0"/>
              </a:rPr>
              <a:t>need to optimized </a:t>
            </a:r>
          </a:p>
          <a:p>
            <a:pPr lvl="1">
              <a:lnSpc>
                <a:spcPct val="90000"/>
              </a:lnSpc>
            </a:pPr>
            <a:r>
              <a:rPr lang="en-US" dirty="0" smtClean="0">
                <a:latin typeface="Arial" charset="0"/>
                <a:ea typeface="ＭＳ Ｐゴシック" charset="0"/>
                <a:cs typeface="ＭＳ Ｐゴシック" charset="0"/>
              </a:rPr>
              <a:t>Metrics of performance varied, i.e. not just peak performance</a:t>
            </a:r>
          </a:p>
          <a:p>
            <a:pPr marL="457200" lvl="1" indent="0">
              <a:lnSpc>
                <a:spcPct val="90000"/>
              </a:lnSpc>
              <a:buNone/>
            </a:pPr>
            <a:endParaRPr lang="en-US" dirty="0" smtClean="0">
              <a:latin typeface="Arial" charset="0"/>
              <a:ea typeface="ＭＳ Ｐゴシック" charset="0"/>
              <a:cs typeface="ＭＳ Ｐゴシック" charset="0"/>
            </a:endParaRPr>
          </a:p>
          <a:p>
            <a:pPr marL="69850" indent="-207963">
              <a:spcBef>
                <a:spcPts val="432"/>
              </a:spcBef>
              <a:defRPr/>
            </a:pPr>
            <a:r>
              <a:rPr lang="en-US" sz="1800" dirty="0" smtClean="0">
                <a:latin typeface="Arial" charset="0"/>
                <a:ea typeface="ＭＳ Ｐゴシック" charset="0"/>
                <a:cs typeface="ＭＳ Ｐゴシック" charset="0"/>
              </a:rPr>
              <a:t>Capture </a:t>
            </a:r>
            <a:r>
              <a:rPr lang="en-US" sz="1800" dirty="0">
                <a:latin typeface="Arial" charset="0"/>
                <a:ea typeface="ＭＳ Ｐゴシック" charset="0"/>
                <a:cs typeface="ＭＳ Ｐゴシック" charset="0"/>
              </a:rPr>
              <a:t>different modes of extreme-scale computing:</a:t>
            </a:r>
          </a:p>
          <a:p>
            <a:pPr marL="720725" lvl="2">
              <a:defRPr/>
            </a:pPr>
            <a:r>
              <a:rPr lang="en-US" sz="1800" dirty="0">
                <a:latin typeface="Arial" charset="0"/>
                <a:ea typeface="ＭＳ Ｐゴシック" charset="0"/>
              </a:rPr>
              <a:t>Couple </a:t>
            </a:r>
            <a:r>
              <a:rPr lang="en-US" sz="1800" dirty="0" smtClean="0">
                <a:latin typeface="Arial" charset="0"/>
                <a:ea typeface="ＭＳ Ｐゴシック" charset="0"/>
              </a:rPr>
              <a:t>X-flops </a:t>
            </a:r>
            <a:r>
              <a:rPr lang="en-US" sz="1800" dirty="0">
                <a:latin typeface="Arial" charset="0"/>
                <a:ea typeface="ＭＳ Ｐゴシック" charset="0"/>
              </a:rPr>
              <a:t>with </a:t>
            </a:r>
            <a:r>
              <a:rPr lang="en-US" sz="1800" dirty="0" smtClean="0">
                <a:latin typeface="Arial" charset="0"/>
                <a:ea typeface="ＭＳ Ｐゴシック" charset="0"/>
              </a:rPr>
              <a:t>X-byte</a:t>
            </a:r>
            <a:r>
              <a:rPr lang="en-US" sz="1800" dirty="0">
                <a:latin typeface="Arial" charset="0"/>
                <a:ea typeface="ＭＳ Ｐゴシック" charset="0"/>
              </a:rPr>
              <a:t>: both simulation and analysis.</a:t>
            </a:r>
          </a:p>
          <a:p>
            <a:pPr marL="720725" lvl="2">
              <a:defRPr/>
            </a:pPr>
            <a:r>
              <a:rPr lang="en-US" sz="1800" dirty="0">
                <a:latin typeface="Arial" charset="0"/>
                <a:ea typeface="ＭＳ Ｐゴシック" charset="0"/>
              </a:rPr>
              <a:t>Integrate multiple </a:t>
            </a:r>
            <a:r>
              <a:rPr lang="en-US" sz="1800" dirty="0" smtClean="0">
                <a:latin typeface="Arial" charset="0"/>
                <a:ea typeface="ＭＳ Ｐゴシック" charset="0"/>
              </a:rPr>
              <a:t>large-scale resources as </a:t>
            </a:r>
            <a:r>
              <a:rPr lang="en-US" sz="1800" dirty="0">
                <a:latin typeface="Arial" charset="0"/>
                <a:ea typeface="ＭＳ Ｐゴシック" charset="0"/>
              </a:rPr>
              <a:t>an aggregated </a:t>
            </a:r>
            <a:r>
              <a:rPr lang="en-US" sz="1800" dirty="0" smtClean="0">
                <a:latin typeface="Arial" charset="0"/>
                <a:ea typeface="ＭＳ Ｐゴシック" charset="0"/>
              </a:rPr>
              <a:t>capability</a:t>
            </a:r>
            <a:r>
              <a:rPr lang="en-US" sz="1800" dirty="0">
                <a:latin typeface="Arial" charset="0"/>
                <a:ea typeface="ＭＳ Ｐゴシック" charset="0"/>
              </a:rPr>
              <a:t>.</a:t>
            </a:r>
            <a:endParaRPr lang="en-US" sz="1800" dirty="0" smtClean="0">
              <a:latin typeface="Arial" charset="0"/>
              <a:ea typeface="ＭＳ Ｐゴシック" charset="0"/>
              <a:cs typeface="ＭＳ Ｐゴシック" charset="0"/>
            </a:endParaRPr>
          </a:p>
          <a:p>
            <a:pPr marL="344488">
              <a:lnSpc>
                <a:spcPct val="90000"/>
              </a:lnSpc>
            </a:pPr>
            <a:endParaRPr lang="en-US" sz="1800" dirty="0" smtClean="0">
              <a:latin typeface="Arial" charset="0"/>
              <a:ea typeface="ＭＳ Ｐゴシック" charset="0"/>
              <a:cs typeface="ＭＳ Ｐゴシック" charset="0"/>
            </a:endParaRPr>
          </a:p>
          <a:p>
            <a:pPr marL="344488">
              <a:lnSpc>
                <a:spcPct val="90000"/>
              </a:lnSpc>
            </a:pPr>
            <a:r>
              <a:rPr lang="en-US" sz="1800" dirty="0" smtClean="0">
                <a:latin typeface="Arial" charset="0"/>
                <a:ea typeface="ＭＳ Ｐゴシック" charset="0"/>
                <a:cs typeface="ＭＳ Ｐゴシック" charset="0"/>
              </a:rPr>
              <a:t>Design </a:t>
            </a:r>
            <a:r>
              <a:rPr lang="en-US" sz="1800" dirty="0">
                <a:latin typeface="Arial" charset="0"/>
                <a:ea typeface="ＭＳ Ｐゴシック" charset="0"/>
                <a:cs typeface="ＭＳ Ｐゴシック" charset="0"/>
              </a:rPr>
              <a:t>to support extreme scale collectively for many scalable </a:t>
            </a:r>
            <a:r>
              <a:rPr lang="en-US" sz="1800" dirty="0" smtClean="0">
                <a:latin typeface="Arial" charset="0"/>
                <a:ea typeface="ＭＳ Ｐゴシック" charset="0"/>
                <a:cs typeface="ＭＳ Ｐゴシック" charset="0"/>
              </a:rPr>
              <a:t>applications</a:t>
            </a:r>
            <a:endParaRPr lang="en-US" sz="1800" dirty="0">
              <a:latin typeface="Arial" charset="0"/>
              <a:ea typeface="ＭＳ Ｐゴシック" charset="0"/>
              <a:cs typeface="ＭＳ Ｐゴシック" charset="0"/>
            </a:endParaRPr>
          </a:p>
          <a:p>
            <a:pPr lvl="1"/>
            <a:r>
              <a:rPr lang="en-US" dirty="0">
                <a:latin typeface="Arial" charset="0"/>
                <a:ea typeface="ＭＳ Ｐゴシック" charset="0"/>
                <a:cs typeface="ＭＳ Ｐゴシック" charset="0"/>
              </a:rPr>
              <a:t>Community (HEP) applications, essentially similar</a:t>
            </a:r>
          </a:p>
          <a:p>
            <a:pPr marL="344488" indent="-342900">
              <a:lnSpc>
                <a:spcPct val="90000"/>
              </a:lnSpc>
            </a:pPr>
            <a:endParaRPr lang="en-US" sz="1800" dirty="0" smtClean="0">
              <a:latin typeface="Arial" charset="0"/>
              <a:ea typeface="ＭＳ Ｐゴシック" charset="0"/>
              <a:cs typeface="ＭＳ Ｐゴシック" charset="0"/>
            </a:endParaRPr>
          </a:p>
          <a:p>
            <a:pPr marL="344488" indent="-342900">
              <a:lnSpc>
                <a:spcPct val="90000"/>
              </a:lnSpc>
            </a:pPr>
            <a:r>
              <a:rPr lang="en-US" sz="1800" dirty="0" smtClean="0">
                <a:latin typeface="Arial" charset="0"/>
                <a:ea typeface="ＭＳ Ｐゴシック" charset="0"/>
                <a:cs typeface="ＭＳ Ｐゴシック" charset="0"/>
              </a:rPr>
              <a:t>Application structure simple, but infrastructural requirements difficult</a:t>
            </a:r>
          </a:p>
          <a:p>
            <a:pPr lvl="1">
              <a:lnSpc>
                <a:spcPct val="90000"/>
              </a:lnSpc>
            </a:pPr>
            <a:r>
              <a:rPr lang="en-US" dirty="0" smtClean="0">
                <a:latin typeface="Arial" charset="0"/>
                <a:ea typeface="ＭＳ Ｐゴシック" charset="0"/>
                <a:cs typeface="ＭＳ Ｐゴシック" charset="0"/>
              </a:rPr>
              <a:t>Task-level composition and coordination is important and varied</a:t>
            </a:r>
          </a:p>
          <a:p>
            <a:pPr lvl="1">
              <a:lnSpc>
                <a:spcPct val="90000"/>
              </a:lnSpc>
            </a:pPr>
            <a:r>
              <a:rPr lang="en-US" dirty="0" smtClean="0">
                <a:latin typeface="Arial" charset="0"/>
                <a:ea typeface="ＭＳ Ｐゴシック" charset="0"/>
                <a:cs typeface="ＭＳ Ｐゴシック" charset="0"/>
              </a:rPr>
              <a:t>External data infrastructure, repositories</a:t>
            </a:r>
          </a:p>
          <a:p>
            <a:pPr marL="457200" lvl="1" indent="0">
              <a:lnSpc>
                <a:spcPct val="90000"/>
              </a:lnSpc>
              <a:buNone/>
            </a:pPr>
            <a:endParaRPr lang="en-US" sz="1800" dirty="0" smtClean="0"/>
          </a:p>
          <a:p>
            <a:r>
              <a:rPr lang="en-US" sz="1800" dirty="0" smtClean="0"/>
              <a:t>Important </a:t>
            </a:r>
            <a:r>
              <a:rPr lang="en-US" sz="1800" dirty="0"/>
              <a:t>role for </a:t>
            </a:r>
            <a:r>
              <a:rPr lang="en-US" sz="1800" dirty="0" smtClean="0"/>
              <a:t>middleware, </a:t>
            </a:r>
            <a:r>
              <a:rPr lang="en-US" sz="1800" dirty="0" smtClean="0">
                <a:latin typeface="Arial" charset="0"/>
                <a:ea typeface="ＭＳ Ｐゴシック" charset="0"/>
                <a:cs typeface="ＭＳ Ｐゴシック" charset="0"/>
              </a:rPr>
              <a:t>explains </a:t>
            </a:r>
            <a:r>
              <a:rPr lang="en-US" sz="1800" dirty="0">
                <a:latin typeface="Arial" charset="0"/>
                <a:ea typeface="ＭＳ Ｐゴシック" charset="0"/>
                <a:cs typeface="ＭＳ Ｐゴシック" charset="0"/>
              </a:rPr>
              <a:t>why </a:t>
            </a:r>
            <a:r>
              <a:rPr lang="en-US" sz="1800" dirty="0" smtClean="0">
                <a:latin typeface="Arial" charset="0"/>
                <a:ea typeface="ＭＳ Ｐゴシック" charset="0"/>
                <a:cs typeface="ＭＳ Ｐゴシック" charset="0"/>
              </a:rPr>
              <a:t>DEC SW </a:t>
            </a:r>
            <a:r>
              <a:rPr lang="en-US" sz="1800" dirty="0">
                <a:latin typeface="Arial" charset="0"/>
                <a:ea typeface="ＭＳ Ｐゴシック" charset="0"/>
                <a:cs typeface="ＭＳ Ｐゴシック" charset="0"/>
              </a:rPr>
              <a:t>environment is </a:t>
            </a:r>
            <a:r>
              <a:rPr lang="en-US" sz="1800" dirty="0" smtClean="0">
                <a:latin typeface="Arial" charset="0"/>
                <a:ea typeface="ＭＳ Ｐゴシック" charset="0"/>
                <a:cs typeface="ＭＳ Ｐゴシック" charset="0"/>
              </a:rPr>
              <a:t>complex</a:t>
            </a:r>
            <a:endParaRPr lang="en-US" sz="1800" dirty="0" smtClean="0"/>
          </a:p>
          <a:p>
            <a:pPr lvl="1">
              <a:lnSpc>
                <a:spcPct val="90000"/>
              </a:lnSpc>
            </a:pPr>
            <a:r>
              <a:rPr lang="en-US" dirty="0" smtClean="0">
                <a:latin typeface="Arial" charset="0"/>
                <a:ea typeface="ＭＳ Ｐゴシック" charset="0"/>
              </a:rPr>
              <a:t>Middleware: Platform to build common and integrated services, whilst hiding heterogeneous software &amp; system </a:t>
            </a:r>
            <a:r>
              <a:rPr lang="en-US" dirty="0">
                <a:latin typeface="Arial" charset="0"/>
                <a:ea typeface="ＭＳ Ｐゴシック" charset="0"/>
              </a:rPr>
              <a:t>access </a:t>
            </a:r>
            <a:r>
              <a:rPr lang="en-US" dirty="0" smtClean="0">
                <a:latin typeface="Arial" charset="0"/>
                <a:ea typeface="ＭＳ Ｐゴシック" charset="0"/>
              </a:rPr>
              <a:t>layers</a:t>
            </a:r>
            <a:endParaRPr lang="en-US" dirty="0"/>
          </a:p>
        </p:txBody>
      </p:sp>
    </p:spTree>
    <p:extLst>
      <p:ext uri="{BB962C8B-B14F-4D97-AF65-F5344CB8AC3E}">
        <p14:creationId xmlns:p14="http://schemas.microsoft.com/office/powerpoint/2010/main" val="3064993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dirty="0" smtClean="0">
                <a:latin typeface="Arial" charset="0"/>
                <a:ea typeface="ＭＳ Ｐゴシック" charset="0"/>
                <a:cs typeface="ＭＳ Ｐゴシック" charset="0"/>
              </a:rPr>
              <a:t>DEC Some Common Requirements</a:t>
            </a:r>
            <a:endParaRPr lang="en-US" dirty="0">
              <a:latin typeface="Arial" charset="0"/>
              <a:ea typeface="ＭＳ Ｐゴシック" charset="0"/>
              <a:cs typeface="ＭＳ Ｐゴシック" charset="0"/>
            </a:endParaRPr>
          </a:p>
        </p:txBody>
      </p:sp>
      <p:sp>
        <p:nvSpPr>
          <p:cNvPr id="39938" name="Content Placeholder 2"/>
          <p:cNvSpPr>
            <a:spLocks noGrp="1"/>
          </p:cNvSpPr>
          <p:nvPr>
            <p:ph idx="1"/>
          </p:nvPr>
        </p:nvSpPr>
        <p:spPr/>
        <p:txBody>
          <a:bodyPr/>
          <a:lstStyle/>
          <a:p>
            <a:r>
              <a:rPr lang="en-US" sz="2000" dirty="0">
                <a:latin typeface="Arial" charset="0"/>
                <a:ea typeface="ＭＳ Ｐゴシック" charset="0"/>
                <a:cs typeface="ＭＳ Ｐゴシック" charset="0"/>
              </a:rPr>
              <a:t>Many requirements, but focus on two common and critical requirements</a:t>
            </a:r>
          </a:p>
          <a:p>
            <a:r>
              <a:rPr lang="en-US" sz="2000" dirty="0">
                <a:latin typeface="Arial" charset="0"/>
                <a:ea typeface="ＭＳ Ｐゴシック" charset="0"/>
                <a:cs typeface="ＭＳ Ｐゴシック" charset="0"/>
              </a:rPr>
              <a:t>R1: Adaptive Application Formulation</a:t>
            </a:r>
          </a:p>
          <a:p>
            <a:pPr lvl="1"/>
            <a:r>
              <a:rPr lang="en-US" sz="2000" dirty="0">
                <a:latin typeface="Arial" charset="0"/>
                <a:ea typeface="ＭＳ Ｐゴシック" charset="0"/>
                <a:cs typeface="ＭＳ Ｐゴシック" charset="0"/>
              </a:rPr>
              <a:t>Adaptive application formulation </a:t>
            </a:r>
            <a:r>
              <a:rPr lang="en-US" sz="2000" dirty="0">
                <a:latin typeface="Arial" charset="0"/>
                <a:ea typeface="ＭＳ Ｐゴシック" charset="0"/>
              </a:rPr>
              <a:t>arising from non-deterministic application behavior </a:t>
            </a:r>
            <a:r>
              <a:rPr lang="en-US" sz="2000" dirty="0">
                <a:latin typeface="Arial" charset="0"/>
                <a:ea typeface="ＭＳ Ｐゴシック" charset="0"/>
                <a:cs typeface="ＭＳ Ｐゴシック" charset="0"/>
              </a:rPr>
              <a:t>requires </a:t>
            </a:r>
            <a:r>
              <a:rPr lang="en-US" sz="2000" dirty="0">
                <a:latin typeface="Arial" charset="0"/>
                <a:ea typeface="ＭＳ Ｐゴシック" charset="0"/>
              </a:rPr>
              <a:t>flexible </a:t>
            </a:r>
            <a:r>
              <a:rPr lang="en-US" sz="2000" dirty="0" smtClean="0">
                <a:latin typeface="Arial" charset="0"/>
                <a:ea typeface="ＭＳ Ｐゴシック" charset="0"/>
              </a:rPr>
              <a:t>composition </a:t>
            </a:r>
            <a:r>
              <a:rPr lang="en-US" sz="2000" dirty="0">
                <a:latin typeface="Arial" charset="0"/>
                <a:ea typeface="ＭＳ Ｐゴシック" charset="0"/>
              </a:rPr>
              <a:t>and extensible capabilities</a:t>
            </a:r>
          </a:p>
          <a:p>
            <a:pPr lvl="1"/>
            <a:r>
              <a:rPr lang="en-US" sz="2000" dirty="0">
                <a:latin typeface="Arial" charset="0"/>
                <a:ea typeface="ＭＳ Ｐゴシック" charset="0"/>
              </a:rPr>
              <a:t>Non-deterministic application </a:t>
            </a:r>
            <a:r>
              <a:rPr lang="en-US" sz="2000" dirty="0" err="1">
                <a:latin typeface="Arial" charset="0"/>
                <a:ea typeface="ＭＳ Ｐゴシック" charset="0"/>
              </a:rPr>
              <a:t>behaviour</a:t>
            </a:r>
            <a:r>
              <a:rPr lang="en-US" sz="2000" dirty="0">
                <a:latin typeface="Arial" charset="0"/>
                <a:ea typeface="ＭＳ Ｐゴシック" charset="0"/>
              </a:rPr>
              <a:t> (e.g., resource requirement)</a:t>
            </a:r>
          </a:p>
          <a:p>
            <a:r>
              <a:rPr lang="en-US" sz="2000" dirty="0">
                <a:latin typeface="Arial" charset="0"/>
                <a:ea typeface="ＭＳ Ｐゴシック" charset="0"/>
                <a:cs typeface="ＭＳ Ｐゴシック" charset="0"/>
              </a:rPr>
              <a:t>R2: Dynamic Resource Utilization</a:t>
            </a:r>
          </a:p>
          <a:p>
            <a:pPr lvl="1"/>
            <a:r>
              <a:rPr lang="en-US" sz="2000" dirty="0" smtClean="0">
                <a:latin typeface="Arial" charset="0"/>
                <a:ea typeface="ＭＳ Ｐゴシック" charset="0"/>
              </a:rPr>
              <a:t>Growing/</a:t>
            </a:r>
            <a:r>
              <a:rPr lang="en-US" sz="2000" dirty="0" err="1" smtClean="0">
                <a:latin typeface="Arial" charset="0"/>
                <a:ea typeface="ＭＳ Ｐゴシック" charset="0"/>
              </a:rPr>
              <a:t>shinking</a:t>
            </a:r>
            <a:r>
              <a:rPr lang="en-US" sz="2000" dirty="0" smtClean="0">
                <a:latin typeface="Arial" charset="0"/>
                <a:ea typeface="ＭＳ Ｐゴシック" charset="0"/>
              </a:rPr>
              <a:t> resource pool</a:t>
            </a:r>
          </a:p>
          <a:p>
            <a:r>
              <a:rPr lang="en-US" sz="2000" dirty="0" smtClean="0">
                <a:latin typeface="Arial" charset="0"/>
                <a:ea typeface="ＭＳ Ｐゴシック" charset="0"/>
                <a:cs typeface="ＭＳ Ｐゴシック" charset="0"/>
              </a:rPr>
              <a:t>Need abstractions that:</a:t>
            </a:r>
          </a:p>
          <a:p>
            <a:pPr lvl="1"/>
            <a:r>
              <a:rPr lang="en-US" sz="2000" dirty="0" smtClean="0">
                <a:latin typeface="Arial" charset="0"/>
                <a:ea typeface="ＭＳ Ｐゴシック" charset="0"/>
              </a:rPr>
              <a:t>A1</a:t>
            </a:r>
            <a:r>
              <a:rPr lang="en-US" sz="2000" dirty="0">
                <a:latin typeface="Arial" charset="0"/>
                <a:ea typeface="ＭＳ Ｐゴシック" charset="0"/>
              </a:rPr>
              <a:t>: Decouple workload and resource management</a:t>
            </a:r>
          </a:p>
          <a:p>
            <a:pPr lvl="1"/>
            <a:r>
              <a:rPr lang="en-US" sz="2000" dirty="0">
                <a:latin typeface="Arial" charset="0"/>
                <a:ea typeface="ＭＳ Ｐゴシック" charset="0"/>
              </a:rPr>
              <a:t>A2: Provide these capabilities in an extensible and interoperable </a:t>
            </a:r>
            <a:r>
              <a:rPr lang="en-US" sz="2000" dirty="0" smtClean="0">
                <a:latin typeface="Arial" charset="0"/>
                <a:ea typeface="ＭＳ Ｐゴシック" charset="0"/>
              </a:rPr>
              <a:t>way</a:t>
            </a:r>
          </a:p>
          <a:p>
            <a:r>
              <a:rPr lang="en-US" sz="2000" dirty="0" smtClean="0">
                <a:latin typeface="Arial" charset="0"/>
                <a:ea typeface="ＭＳ Ｐゴシック" charset="0"/>
                <a:cs typeface="ＭＳ Ｐゴシック" charset="0"/>
              </a:rPr>
              <a:t>Need to provide these abstractions as well engineered tools</a:t>
            </a:r>
          </a:p>
          <a:p>
            <a:pPr lvl="1"/>
            <a:r>
              <a:rPr lang="en-US" sz="2000" dirty="0" smtClean="0">
                <a:latin typeface="Arial" charset="0"/>
                <a:ea typeface="ＭＳ Ｐゴシック" charset="0"/>
              </a:rPr>
              <a:t>Employ </a:t>
            </a:r>
            <a:r>
              <a:rPr lang="en-US" sz="2000" dirty="0">
                <a:latin typeface="Arial" charset="0"/>
                <a:ea typeface="ＭＳ Ｐゴシック" charset="0"/>
              </a:rPr>
              <a:t>CI best practices and software sustainability</a:t>
            </a:r>
          </a:p>
          <a:p>
            <a:pPr lvl="1">
              <a:buFontTx/>
              <a:buNone/>
            </a:pPr>
            <a:r>
              <a:rPr lang="en-US" sz="2000" dirty="0">
                <a:latin typeface="Arial" charset="0"/>
                <a:ea typeface="ＭＳ Ｐゴシック" charset="0"/>
              </a:rPr>
              <a:t> </a:t>
            </a:r>
          </a:p>
        </p:txBody>
      </p:sp>
    </p:spTree>
    <p:extLst>
      <p:ext uri="{BB962C8B-B14F-4D97-AF65-F5344CB8AC3E}">
        <p14:creationId xmlns:p14="http://schemas.microsoft.com/office/powerpoint/2010/main" val="276985417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2"/>
          <p:cNvSpPr txBox="1">
            <a:spLocks/>
          </p:cNvSpPr>
          <p:nvPr/>
        </p:nvSpPr>
        <p:spPr bwMode="auto">
          <a:xfrm>
            <a:off x="0" y="2171700"/>
            <a:ext cx="8915400" cy="178593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188720" rIns="274320"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90000"/>
              </a:lnSpc>
            </a:pPr>
            <a:r>
              <a:rPr lang="en-US" sz="2800" dirty="0" smtClean="0">
                <a:solidFill>
                  <a:schemeClr val="bg1"/>
                </a:solidFill>
              </a:rPr>
              <a:t>RADICAL Abstractions, Models and Tools</a:t>
            </a:r>
          </a:p>
        </p:txBody>
      </p:sp>
    </p:spTree>
    <p:extLst>
      <p:ext uri="{BB962C8B-B14F-4D97-AF65-F5344CB8AC3E}">
        <p14:creationId xmlns:p14="http://schemas.microsoft.com/office/powerpoint/2010/main" val="312038297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211138" y="136525"/>
            <a:ext cx="8691562" cy="808038"/>
          </a:xfrm>
        </p:spPr>
        <p:txBody>
          <a:bodyPr/>
          <a:lstStyle/>
          <a:p>
            <a:r>
              <a:rPr lang="en-US">
                <a:latin typeface="Arial" charset="0"/>
                <a:ea typeface="ＭＳ Ｐゴシック" charset="0"/>
                <a:cs typeface="ＭＳ Ｐゴシック" charset="0"/>
              </a:rPr>
              <a:t>Pilot Abstractions</a:t>
            </a:r>
          </a:p>
        </p:txBody>
      </p:sp>
      <p:sp>
        <p:nvSpPr>
          <p:cNvPr id="4" name="Content Placeholder 2"/>
          <p:cNvSpPr txBox="1">
            <a:spLocks/>
          </p:cNvSpPr>
          <p:nvPr/>
        </p:nvSpPr>
        <p:spPr>
          <a:xfrm>
            <a:off x="193675" y="1085850"/>
            <a:ext cx="8778875" cy="1128713"/>
          </a:xfrm>
          <a:prstGeom prst="rect">
            <a:avLst/>
          </a:prstGeom>
        </p:spPr>
        <p:txBody>
          <a:bodyPr/>
          <a:lstStyle>
            <a:lvl1pPr marL="342900" indent="-342900" algn="l" rtl="0" eaLnBrk="0" fontAlgn="base" hangingPunct="0">
              <a:spcBef>
                <a:spcPct val="20000"/>
              </a:spcBef>
              <a:spcAft>
                <a:spcPct val="0"/>
              </a:spcAft>
              <a:buChar char="•"/>
              <a:defRPr sz="2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a:solidFill>
                  <a:srgbClr val="5F5F5F"/>
                </a:solidFill>
                <a:latin typeface="+mn-lt"/>
                <a:ea typeface="ＭＳ Ｐゴシック" charset="-128"/>
              </a:defRPr>
            </a:lvl2pPr>
            <a:lvl3pPr marL="1143000" indent="-228600" algn="l" rtl="0" eaLnBrk="0" fontAlgn="base" hangingPunct="0">
              <a:spcBef>
                <a:spcPct val="20000"/>
              </a:spcBef>
              <a:spcAft>
                <a:spcPct val="0"/>
              </a:spcAft>
              <a:buChar char="•"/>
              <a:defRPr sz="1600">
                <a:solidFill>
                  <a:srgbClr val="5F5F5F"/>
                </a:solidFill>
                <a:latin typeface="+mn-lt"/>
                <a:ea typeface="ＭＳ Ｐゴシック" charset="-128"/>
              </a:defRPr>
            </a:lvl3pPr>
            <a:lvl4pPr marL="1600200" indent="-228600" algn="l" rtl="0" eaLnBrk="0" fontAlgn="base" hangingPunct="0">
              <a:spcBef>
                <a:spcPct val="20000"/>
              </a:spcBef>
              <a:spcAft>
                <a:spcPct val="0"/>
              </a:spcAft>
              <a:buChar char="–"/>
              <a:defRPr sz="1400">
                <a:solidFill>
                  <a:srgbClr val="5F5F5F"/>
                </a:solidFill>
                <a:latin typeface="+mn-lt"/>
                <a:ea typeface="ＭＳ Ｐゴシック" charset="-128"/>
              </a:defRPr>
            </a:lvl4pPr>
            <a:lvl5pPr marL="2057400" indent="-228600" algn="l" rtl="0" eaLnBrk="0" fontAlgn="base" hangingPunct="0">
              <a:spcBef>
                <a:spcPct val="20000"/>
              </a:spcBef>
              <a:spcAft>
                <a:spcPct val="0"/>
              </a:spcAft>
              <a:buChar char="»"/>
              <a:defRPr sz="1400">
                <a:solidFill>
                  <a:srgbClr val="5F5F5F"/>
                </a:solidFill>
                <a:latin typeface="+mn-lt"/>
                <a:ea typeface="ＭＳ Ｐゴシック" charset="-128"/>
              </a:defRPr>
            </a:lvl5pPr>
            <a:lvl6pPr marL="2514600" indent="-228600" algn="l" rtl="0" fontAlgn="base">
              <a:spcBef>
                <a:spcPct val="20000"/>
              </a:spcBef>
              <a:spcAft>
                <a:spcPct val="0"/>
              </a:spcAft>
              <a:buChar char="»"/>
              <a:defRPr sz="1400">
                <a:solidFill>
                  <a:srgbClr val="5F5F5F"/>
                </a:solidFill>
                <a:latin typeface="+mn-lt"/>
                <a:ea typeface="ＭＳ Ｐゴシック" charset="-128"/>
              </a:defRPr>
            </a:lvl6pPr>
            <a:lvl7pPr marL="2971800" indent="-228600" algn="l" rtl="0" fontAlgn="base">
              <a:spcBef>
                <a:spcPct val="20000"/>
              </a:spcBef>
              <a:spcAft>
                <a:spcPct val="0"/>
              </a:spcAft>
              <a:buChar char="»"/>
              <a:defRPr sz="1400">
                <a:solidFill>
                  <a:srgbClr val="5F5F5F"/>
                </a:solidFill>
                <a:latin typeface="+mn-lt"/>
                <a:ea typeface="ＭＳ Ｐゴシック" charset="-128"/>
              </a:defRPr>
            </a:lvl7pPr>
            <a:lvl8pPr marL="3429000" indent="-228600" algn="l" rtl="0" fontAlgn="base">
              <a:spcBef>
                <a:spcPct val="20000"/>
              </a:spcBef>
              <a:spcAft>
                <a:spcPct val="0"/>
              </a:spcAft>
              <a:buChar char="»"/>
              <a:defRPr sz="1400">
                <a:solidFill>
                  <a:srgbClr val="5F5F5F"/>
                </a:solidFill>
                <a:latin typeface="+mn-lt"/>
                <a:ea typeface="ＭＳ Ｐゴシック" charset="-128"/>
              </a:defRPr>
            </a:lvl8pPr>
            <a:lvl9pPr marL="3886200" indent="-228600" algn="l" rtl="0" fontAlgn="base">
              <a:spcBef>
                <a:spcPct val="20000"/>
              </a:spcBef>
              <a:spcAft>
                <a:spcPct val="0"/>
              </a:spcAft>
              <a:buChar char="»"/>
              <a:defRPr sz="1400">
                <a:solidFill>
                  <a:srgbClr val="5F5F5F"/>
                </a:solidFill>
                <a:latin typeface="+mn-lt"/>
                <a:ea typeface="ＭＳ Ｐゴシック" charset="-128"/>
              </a:defRPr>
            </a:lvl9pPr>
          </a:lstStyle>
          <a:p>
            <a:pPr marL="0" indent="0">
              <a:buFontTx/>
              <a:buNone/>
              <a:defRPr/>
            </a:pPr>
            <a:r>
              <a:rPr lang="en-US" sz="2000" dirty="0" smtClean="0">
                <a:solidFill>
                  <a:srgbClr val="000000"/>
                </a:solidFill>
                <a:latin typeface="Arial" charset="0"/>
                <a:ea typeface="ＭＳ Ｐゴシック" charset="0"/>
                <a:cs typeface="ＭＳ Ｐゴシック" charset="0"/>
              </a:rPr>
              <a:t>Working definition</a:t>
            </a:r>
            <a:r>
              <a:rPr lang="en-US" sz="2000" dirty="0" smtClean="0">
                <a:latin typeface="Arial" charset="0"/>
                <a:ea typeface="ＭＳ Ｐゴシック" charset="0"/>
                <a:cs typeface="ＭＳ Ｐゴシック" charset="0"/>
              </a:rPr>
              <a:t>: </a:t>
            </a:r>
            <a:r>
              <a:rPr lang="en-GB" sz="2000" dirty="0" smtClean="0">
                <a:solidFill>
                  <a:schemeClr val="bg2">
                    <a:lumMod val="75000"/>
                  </a:schemeClr>
                </a:solidFill>
                <a:latin typeface="Arial" charset="0"/>
                <a:ea typeface="ＭＳ Ｐゴシック" charset="0"/>
                <a:cs typeface="ＭＳ Ｐゴシック" charset="0"/>
              </a:rPr>
              <a:t>A system that generalizes a placeholder job to provide multi-level scheduling to allow application-level control over the system scheduler via a scheduling overlay.</a:t>
            </a:r>
            <a:endParaRPr lang="en-GB" sz="2000" dirty="0">
              <a:solidFill>
                <a:schemeClr val="bg2">
                  <a:lumMod val="75000"/>
                </a:schemeClr>
              </a:solidFill>
              <a:latin typeface="Arial" charset="0"/>
              <a:ea typeface="ＭＳ Ｐゴシック" charset="0"/>
              <a:cs typeface="ＭＳ Ｐゴシック" charset="0"/>
            </a:endParaRPr>
          </a:p>
        </p:txBody>
      </p:sp>
      <p:sp>
        <p:nvSpPr>
          <p:cNvPr id="21507" name="AutoShape 2"/>
          <p:cNvSpPr>
            <a:spLocks/>
          </p:cNvSpPr>
          <p:nvPr/>
        </p:nvSpPr>
        <p:spPr bwMode="auto">
          <a:xfrm>
            <a:off x="909638" y="4695825"/>
            <a:ext cx="7512050" cy="1331913"/>
          </a:xfrm>
          <a:prstGeom prst="roundRect">
            <a:avLst>
              <a:gd name="adj" fmla="val 7690"/>
            </a:avLst>
          </a:prstGeom>
          <a:noFill/>
          <a:ln w="3175">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08" name="Rectangle 3"/>
          <p:cNvSpPr>
            <a:spLocks/>
          </p:cNvSpPr>
          <p:nvPr/>
        </p:nvSpPr>
        <p:spPr bwMode="auto">
          <a:xfrm>
            <a:off x="1011238" y="4970463"/>
            <a:ext cx="1543050" cy="904875"/>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A</a:t>
            </a:r>
          </a:p>
        </p:txBody>
      </p:sp>
      <p:sp>
        <p:nvSpPr>
          <p:cNvPr id="21509" name="Rectangle 4"/>
          <p:cNvSpPr>
            <a:spLocks/>
          </p:cNvSpPr>
          <p:nvPr/>
        </p:nvSpPr>
        <p:spPr bwMode="auto">
          <a:xfrm>
            <a:off x="2833688" y="4970463"/>
            <a:ext cx="1543050" cy="904875"/>
          </a:xfrm>
          <a:prstGeom prst="rect">
            <a:avLst/>
          </a:pr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B</a:t>
            </a:r>
          </a:p>
        </p:txBody>
      </p:sp>
      <p:sp>
        <p:nvSpPr>
          <p:cNvPr id="21510" name="Rectangle 5"/>
          <p:cNvSpPr>
            <a:spLocks/>
          </p:cNvSpPr>
          <p:nvPr/>
        </p:nvSpPr>
        <p:spPr bwMode="auto">
          <a:xfrm>
            <a:off x="4656138" y="4970463"/>
            <a:ext cx="1543050" cy="904875"/>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C</a:t>
            </a:r>
          </a:p>
        </p:txBody>
      </p:sp>
      <p:sp>
        <p:nvSpPr>
          <p:cNvPr id="21511" name="Rectangle 6"/>
          <p:cNvSpPr>
            <a:spLocks/>
          </p:cNvSpPr>
          <p:nvPr/>
        </p:nvSpPr>
        <p:spPr bwMode="auto">
          <a:xfrm>
            <a:off x="6478588" y="4970463"/>
            <a:ext cx="1543050" cy="904875"/>
          </a:xfrm>
          <a:prstGeom prst="rect">
            <a:avLst/>
          </a:pr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D</a:t>
            </a:r>
          </a:p>
        </p:txBody>
      </p:sp>
      <p:sp>
        <p:nvSpPr>
          <p:cNvPr id="21512" name="AutoShape 7"/>
          <p:cNvSpPr>
            <a:spLocks/>
          </p:cNvSpPr>
          <p:nvPr/>
        </p:nvSpPr>
        <p:spPr bwMode="auto">
          <a:xfrm>
            <a:off x="198438" y="3603625"/>
            <a:ext cx="8364537" cy="2571750"/>
          </a:xfrm>
          <a:prstGeom prst="roundRect">
            <a:avLst>
              <a:gd name="adj" fmla="val 4167"/>
            </a:avLst>
          </a:prstGeom>
          <a:noFill/>
          <a:ln w="3175" cap="rnd">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3" name="Rectangle 8"/>
          <p:cNvSpPr>
            <a:spLocks/>
          </p:cNvSpPr>
          <p:nvPr/>
        </p:nvSpPr>
        <p:spPr bwMode="auto">
          <a:xfrm>
            <a:off x="957263" y="2462213"/>
            <a:ext cx="3262312" cy="781050"/>
          </a:xfrm>
          <a:prstGeom prst="rect">
            <a:avLst/>
          </a:prstGeom>
          <a:noFill/>
          <a:ln w="19050">
            <a:solidFill>
              <a:srgbClr val="FFBF5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r>
              <a:rPr lang="en-US">
                <a:ea typeface="ヒラギノ角ゴ ProN W3" charset="0"/>
                <a:cs typeface="ヒラギノ角ゴ ProN W3" charset="0"/>
                <a:sym typeface="Gill Sans" charset="0"/>
              </a:rPr>
              <a:t>User Application</a:t>
            </a:r>
          </a:p>
        </p:txBody>
      </p:sp>
      <p:sp>
        <p:nvSpPr>
          <p:cNvPr id="21514" name="Oval 9"/>
          <p:cNvSpPr>
            <a:spLocks/>
          </p:cNvSpPr>
          <p:nvPr/>
        </p:nvSpPr>
        <p:spPr bwMode="auto">
          <a:xfrm>
            <a:off x="1038225" y="2828925"/>
            <a:ext cx="357188"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5" name="Oval 10"/>
          <p:cNvSpPr>
            <a:spLocks/>
          </p:cNvSpPr>
          <p:nvPr/>
        </p:nvSpPr>
        <p:spPr bwMode="auto">
          <a:xfrm>
            <a:off x="1441450" y="2828925"/>
            <a:ext cx="357188"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6" name="Oval 11"/>
          <p:cNvSpPr>
            <a:spLocks/>
          </p:cNvSpPr>
          <p:nvPr/>
        </p:nvSpPr>
        <p:spPr bwMode="auto">
          <a:xfrm>
            <a:off x="1844675" y="2828925"/>
            <a:ext cx="357188"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7" name="Rectangle 12"/>
          <p:cNvSpPr>
            <a:spLocks/>
          </p:cNvSpPr>
          <p:nvPr/>
        </p:nvSpPr>
        <p:spPr bwMode="auto">
          <a:xfrm rot="-5400000">
            <a:off x="-117475" y="4506913"/>
            <a:ext cx="127793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p>
            <a:pPr algn="ctr"/>
            <a:r>
              <a:rPr lang="en-US">
                <a:ea typeface="ヒラギノ角ゴ ProN W3" charset="0"/>
                <a:cs typeface="ヒラギノ角ゴ ProN W3" charset="0"/>
                <a:sym typeface="Gill Sans" charset="0"/>
              </a:rPr>
              <a:t>System Space</a:t>
            </a:r>
          </a:p>
        </p:txBody>
      </p:sp>
      <p:sp>
        <p:nvSpPr>
          <p:cNvPr id="21518" name="AutoShape 13"/>
          <p:cNvSpPr>
            <a:spLocks/>
          </p:cNvSpPr>
          <p:nvPr/>
        </p:nvSpPr>
        <p:spPr bwMode="auto">
          <a:xfrm>
            <a:off x="198438" y="2309813"/>
            <a:ext cx="8364537" cy="1079500"/>
          </a:xfrm>
          <a:prstGeom prst="roundRect">
            <a:avLst>
              <a:gd name="adj" fmla="val 8819"/>
            </a:avLst>
          </a:prstGeom>
          <a:noFill/>
          <a:ln w="3175" cap="rnd">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9" name="Rectangle 14"/>
          <p:cNvSpPr>
            <a:spLocks/>
          </p:cNvSpPr>
          <p:nvPr/>
        </p:nvSpPr>
        <p:spPr bwMode="auto">
          <a:xfrm rot="-5400000">
            <a:off x="-6350" y="2533650"/>
            <a:ext cx="10556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p>
            <a:pPr algn="ctr"/>
            <a:r>
              <a:rPr lang="en-US">
                <a:ea typeface="ヒラギノ角ゴ ProN W3" charset="0"/>
                <a:cs typeface="ヒラギノ角ゴ ProN W3" charset="0"/>
                <a:sym typeface="Gill Sans" charset="0"/>
              </a:rPr>
              <a:t>User Space</a:t>
            </a:r>
          </a:p>
        </p:txBody>
      </p:sp>
      <p:sp>
        <p:nvSpPr>
          <p:cNvPr id="18" name="Oval 15"/>
          <p:cNvSpPr>
            <a:spLocks/>
          </p:cNvSpPr>
          <p:nvPr/>
        </p:nvSpPr>
        <p:spPr bwMode="auto">
          <a:xfrm>
            <a:off x="2106613" y="5138738"/>
            <a:ext cx="357187"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19" name="Oval 16"/>
          <p:cNvSpPr>
            <a:spLocks/>
          </p:cNvSpPr>
          <p:nvPr/>
        </p:nvSpPr>
        <p:spPr bwMode="auto">
          <a:xfrm>
            <a:off x="5754688" y="5154613"/>
            <a:ext cx="357187"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0" name="Oval 17"/>
          <p:cNvSpPr>
            <a:spLocks/>
          </p:cNvSpPr>
          <p:nvPr/>
        </p:nvSpPr>
        <p:spPr bwMode="auto">
          <a:xfrm>
            <a:off x="1749425" y="5138738"/>
            <a:ext cx="357188"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1" name="Oval 18"/>
          <p:cNvSpPr>
            <a:spLocks/>
          </p:cNvSpPr>
          <p:nvPr/>
        </p:nvSpPr>
        <p:spPr bwMode="auto">
          <a:xfrm>
            <a:off x="1401763" y="5138738"/>
            <a:ext cx="357187"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2" name="Oval 19"/>
          <p:cNvSpPr>
            <a:spLocks/>
          </p:cNvSpPr>
          <p:nvPr/>
        </p:nvSpPr>
        <p:spPr bwMode="auto">
          <a:xfrm>
            <a:off x="5391150" y="5154613"/>
            <a:ext cx="357188"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3" name="Rectangle 20"/>
          <p:cNvSpPr>
            <a:spLocks/>
          </p:cNvSpPr>
          <p:nvPr/>
        </p:nvSpPr>
        <p:spPr bwMode="auto">
          <a:xfrm>
            <a:off x="3392488" y="3800475"/>
            <a:ext cx="2074862" cy="779463"/>
          </a:xfrm>
          <a:prstGeom prst="rect">
            <a:avLst/>
          </a:prstGeom>
          <a:noFill/>
          <a:ln w="12700">
            <a:solidFill>
              <a:schemeClr val="accent5">
                <a:alpha val="85000"/>
              </a:schemeClr>
            </a:solidFill>
            <a:miter lim="800000"/>
            <a:headEnd/>
            <a:tailEnd/>
          </a:ln>
          <a:effectLst/>
        </p:spPr>
        <p:txBody>
          <a:bodyPr lIns="0" tIns="0" rIns="0" bIns="0"/>
          <a:lstStyle/>
          <a:p>
            <a:pPr algn="ctr">
              <a:defRPr/>
            </a:pPr>
            <a:r>
              <a:rPr lang="en-US">
                <a:ea typeface="ヒラギノ角ゴ ProN W3" charset="0"/>
                <a:cs typeface="ヒラギノ角ゴ ProN W3" charset="0"/>
                <a:sym typeface="Gill Sans" charset="0"/>
              </a:rPr>
              <a:t>Resource Manager</a:t>
            </a:r>
          </a:p>
        </p:txBody>
      </p:sp>
      <p:sp>
        <p:nvSpPr>
          <p:cNvPr id="24" name="Oval 21"/>
          <p:cNvSpPr>
            <a:spLocks/>
          </p:cNvSpPr>
          <p:nvPr/>
        </p:nvSpPr>
        <p:spPr bwMode="auto">
          <a:xfrm>
            <a:off x="3608388" y="4137025"/>
            <a:ext cx="357187" cy="334963"/>
          </a:xfrm>
          <a:prstGeom prst="ellipse">
            <a:avLst/>
          </a:prstGeom>
          <a:solidFill>
            <a:schemeClr val="accent5">
              <a:alpha val="25000"/>
            </a:schemeClr>
          </a:solidFill>
          <a:ln w="19050">
            <a:solidFill>
              <a:schemeClr val="accent5"/>
            </a:solidFill>
            <a:miter lim="800000"/>
            <a:headEnd/>
            <a:tailEnd/>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5" name="Oval 22"/>
          <p:cNvSpPr>
            <a:spLocks/>
          </p:cNvSpPr>
          <p:nvPr/>
        </p:nvSpPr>
        <p:spPr bwMode="auto">
          <a:xfrm>
            <a:off x="4010025" y="4137025"/>
            <a:ext cx="355600" cy="334963"/>
          </a:xfrm>
          <a:prstGeom prst="ellipse">
            <a:avLst/>
          </a:prstGeom>
          <a:solidFill>
            <a:schemeClr val="accent5">
              <a:alpha val="25000"/>
            </a:schemeClr>
          </a:solidFill>
          <a:ln w="19050">
            <a:solidFill>
              <a:schemeClr val="accent5"/>
            </a:solidFill>
            <a:miter lim="800000"/>
            <a:headEnd/>
            <a:tailEnd/>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1528" name="Rectangle 24"/>
          <p:cNvSpPr>
            <a:spLocks/>
          </p:cNvSpPr>
          <p:nvPr/>
        </p:nvSpPr>
        <p:spPr bwMode="auto">
          <a:xfrm>
            <a:off x="4694238" y="2462213"/>
            <a:ext cx="2352675" cy="781050"/>
          </a:xfrm>
          <a:prstGeom prst="rect">
            <a:avLst/>
          </a:pr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r>
              <a:rPr lang="en-US">
                <a:ea typeface="ヒラギノ角ゴ ProN W3" charset="0"/>
                <a:cs typeface="ヒラギノ角ゴ ProN W3" charset="0"/>
                <a:sym typeface="Gill Sans" charset="0"/>
              </a:rPr>
              <a:t>Pilot-Job System</a:t>
            </a:r>
          </a:p>
        </p:txBody>
      </p:sp>
      <p:sp>
        <p:nvSpPr>
          <p:cNvPr id="21529" name="AutoShape 25"/>
          <p:cNvSpPr>
            <a:spLocks/>
          </p:cNvSpPr>
          <p:nvPr/>
        </p:nvSpPr>
        <p:spPr bwMode="auto">
          <a:xfrm>
            <a:off x="4230688" y="2714625"/>
            <a:ext cx="425450" cy="263525"/>
          </a:xfrm>
          <a:prstGeom prst="leftRightArrow">
            <a:avLst>
              <a:gd name="adj1" fmla="val 25537"/>
              <a:gd name="adj2" fmla="val 51139"/>
            </a:avLst>
          </a:prstGeom>
          <a:noFill/>
          <a:ln w="19050">
            <a:solidFill>
              <a:srgbClr val="FFBF5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30" name="AutoShape 26"/>
          <p:cNvSpPr>
            <a:spLocks/>
          </p:cNvSpPr>
          <p:nvPr/>
        </p:nvSpPr>
        <p:spPr bwMode="auto">
          <a:xfrm>
            <a:off x="7478713" y="2462213"/>
            <a:ext cx="855662" cy="781050"/>
          </a:xfrm>
          <a:custGeom>
            <a:avLst/>
            <a:gdLst>
              <a:gd name="T0" fmla="*/ 0 w 14541"/>
              <a:gd name="T1" fmla="*/ 0 h 21600"/>
              <a:gd name="T2" fmla="*/ 14541 w 14541"/>
              <a:gd name="T3" fmla="*/ 21600 h 21600"/>
            </a:gdLst>
            <a:ahLst/>
            <a:cxnLst/>
            <a:rect l="T0" t="T1" r="T2" b="T3"/>
            <a:pathLst>
              <a:path w="14541" h="21600">
                <a:moveTo>
                  <a:pt x="2823" y="0"/>
                </a:moveTo>
                <a:cubicBezTo>
                  <a:pt x="1264" y="0"/>
                  <a:pt x="0" y="1934"/>
                  <a:pt x="0" y="4320"/>
                </a:cubicBezTo>
                <a:lnTo>
                  <a:pt x="0" y="8640"/>
                </a:lnTo>
                <a:lnTo>
                  <a:pt x="-7059" y="10800"/>
                </a:lnTo>
                <a:lnTo>
                  <a:pt x="0" y="12960"/>
                </a:lnTo>
                <a:lnTo>
                  <a:pt x="0" y="17280"/>
                </a:lnTo>
                <a:cubicBezTo>
                  <a:pt x="0" y="19666"/>
                  <a:pt x="1264" y="21600"/>
                  <a:pt x="2823" y="21600"/>
                </a:cubicBezTo>
                <a:lnTo>
                  <a:pt x="11717" y="21600"/>
                </a:lnTo>
                <a:cubicBezTo>
                  <a:pt x="13277" y="21600"/>
                  <a:pt x="14541" y="19666"/>
                  <a:pt x="14541" y="17280"/>
                </a:cubicBezTo>
                <a:lnTo>
                  <a:pt x="14541" y="4320"/>
                </a:lnTo>
                <a:cubicBezTo>
                  <a:pt x="14541" y="1934"/>
                  <a:pt x="13277" y="0"/>
                  <a:pt x="11717" y="0"/>
                </a:cubicBezTo>
                <a:lnTo>
                  <a:pt x="2823" y="0"/>
                </a:lnTo>
                <a:close/>
                <a:moveTo>
                  <a:pt x="2823" y="0"/>
                </a:moveTo>
              </a:path>
            </a:pathLst>
          </a:cu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lgn="ctr"/>
            <a:r>
              <a:rPr lang="en-US">
                <a:ea typeface="ヒラギノ角ゴ ProN W3" charset="0"/>
                <a:cs typeface="ヒラギノ角ゴ ProN W3" charset="0"/>
                <a:sym typeface="Gill Sans" charset="0"/>
              </a:rPr>
              <a:t>Policies</a:t>
            </a:r>
          </a:p>
        </p:txBody>
      </p:sp>
      <p:sp>
        <p:nvSpPr>
          <p:cNvPr id="29" name="Oval 27"/>
          <p:cNvSpPr>
            <a:spLocks/>
          </p:cNvSpPr>
          <p:nvPr/>
        </p:nvSpPr>
        <p:spPr bwMode="auto">
          <a:xfrm>
            <a:off x="4889500" y="2811463"/>
            <a:ext cx="965200" cy="361950"/>
          </a:xfrm>
          <a:prstGeom prst="round2DiagRect">
            <a:avLst/>
          </a:prstGeom>
          <a:solidFill>
            <a:schemeClr val="bg1"/>
          </a:solidFill>
          <a:ln w="19050">
            <a:solidFill>
              <a:srgbClr val="AAE98F"/>
            </a:solidFill>
          </a:ln>
          <a:effectLst/>
        </p:spPr>
        <p:txBody>
          <a:bodyPr lIns="0" tIns="0" rIns="0" bIns="0" anchor="ctr"/>
          <a:lstStyle/>
          <a:p>
            <a:pPr algn="ctr">
              <a:defRPr/>
            </a:pPr>
            <a:r>
              <a:rPr lang="en-US">
                <a:ea typeface="ヒラギノ角ゴ ProN W3" charset="0"/>
                <a:cs typeface="ヒラギノ角ゴ ProN W3" charset="0"/>
                <a:sym typeface="Gill Sans" charset="0"/>
              </a:rPr>
              <a:t>Pilot-Job</a:t>
            </a:r>
          </a:p>
        </p:txBody>
      </p:sp>
      <p:sp>
        <p:nvSpPr>
          <p:cNvPr id="30" name="Oval 28"/>
          <p:cNvSpPr>
            <a:spLocks/>
          </p:cNvSpPr>
          <p:nvPr/>
        </p:nvSpPr>
        <p:spPr bwMode="auto">
          <a:xfrm>
            <a:off x="5983288" y="2813050"/>
            <a:ext cx="965200" cy="361950"/>
          </a:xfrm>
          <a:prstGeom prst="round2DiagRect">
            <a:avLst/>
          </a:prstGeom>
          <a:solidFill>
            <a:schemeClr val="bg1"/>
          </a:solidFill>
          <a:ln w="19050">
            <a:solidFill>
              <a:srgbClr val="AAE98F"/>
            </a:solidFill>
          </a:ln>
          <a:effectLst/>
        </p:spPr>
        <p:txBody>
          <a:bodyPr lIns="0" tIns="0" rIns="0" bIns="0" anchor="ctr"/>
          <a:lstStyle/>
          <a:p>
            <a:pPr algn="ctr">
              <a:defRPr/>
            </a:pPr>
            <a:r>
              <a:rPr lang="en-US">
                <a:ea typeface="ヒラギノ角ゴ ProN W3" charset="0"/>
                <a:cs typeface="ヒラギノ角ゴ ProN W3" charset="0"/>
                <a:sym typeface="Gill Sans" charset="0"/>
              </a:rPr>
              <a:t>Pilot-Job</a:t>
            </a:r>
          </a:p>
        </p:txBody>
      </p:sp>
      <p:sp>
        <p:nvSpPr>
          <p:cNvPr id="31" name="Line 29"/>
          <p:cNvSpPr>
            <a:spLocks noChangeShapeType="1"/>
          </p:cNvSpPr>
          <p:nvPr/>
        </p:nvSpPr>
        <p:spPr bwMode="auto">
          <a:xfrm flipH="1">
            <a:off x="4964113" y="3149600"/>
            <a:ext cx="1201737" cy="1063625"/>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21534" name="Oval 30"/>
          <p:cNvSpPr>
            <a:spLocks/>
          </p:cNvSpPr>
          <p:nvPr/>
        </p:nvSpPr>
        <p:spPr bwMode="auto">
          <a:xfrm>
            <a:off x="2246313" y="2820988"/>
            <a:ext cx="357187" cy="334962"/>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35" name="Oval 31"/>
          <p:cNvSpPr>
            <a:spLocks/>
          </p:cNvSpPr>
          <p:nvPr/>
        </p:nvSpPr>
        <p:spPr bwMode="auto">
          <a:xfrm>
            <a:off x="2649538" y="2828925"/>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4" name="Oval 32"/>
          <p:cNvSpPr>
            <a:spLocks/>
          </p:cNvSpPr>
          <p:nvPr/>
        </p:nvSpPr>
        <p:spPr bwMode="auto">
          <a:xfrm>
            <a:off x="3052763" y="2828925"/>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5" name="Oval 33"/>
          <p:cNvSpPr>
            <a:spLocks/>
          </p:cNvSpPr>
          <p:nvPr/>
        </p:nvSpPr>
        <p:spPr bwMode="auto">
          <a:xfrm>
            <a:off x="3455988" y="2828925"/>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6" name="Line 34"/>
          <p:cNvSpPr>
            <a:spLocks noChangeShapeType="1"/>
          </p:cNvSpPr>
          <p:nvPr/>
        </p:nvSpPr>
        <p:spPr bwMode="auto">
          <a:xfrm flipH="1">
            <a:off x="4605338" y="3149600"/>
            <a:ext cx="493712" cy="1108075"/>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37" name="Oval 21"/>
          <p:cNvSpPr>
            <a:spLocks/>
          </p:cNvSpPr>
          <p:nvPr/>
        </p:nvSpPr>
        <p:spPr bwMode="auto">
          <a:xfrm>
            <a:off x="4410075" y="4137025"/>
            <a:ext cx="357188" cy="334963"/>
          </a:xfrm>
          <a:prstGeom prst="ellipse">
            <a:avLst/>
          </a:prstGeom>
          <a:solidFill>
            <a:srgbClr val="92D050">
              <a:alpha val="25098"/>
            </a:srgbClr>
          </a:solidFill>
          <a:ln w="19050">
            <a:solidFill>
              <a:srgbClr val="AAE98F"/>
            </a:solidFill>
            <a:miter lim="800000"/>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8" name="Oval 21"/>
          <p:cNvSpPr>
            <a:spLocks/>
          </p:cNvSpPr>
          <p:nvPr/>
        </p:nvSpPr>
        <p:spPr bwMode="auto">
          <a:xfrm>
            <a:off x="4811713" y="4137025"/>
            <a:ext cx="357187" cy="334963"/>
          </a:xfrm>
          <a:prstGeom prst="ellipse">
            <a:avLst/>
          </a:prstGeom>
          <a:solidFill>
            <a:srgbClr val="92D050">
              <a:alpha val="25098"/>
            </a:srgbClr>
          </a:solidFill>
          <a:ln w="19050">
            <a:solidFill>
              <a:srgbClr val="AAE98F"/>
            </a:solidFill>
            <a:miter lim="800000"/>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9" name="Line 34"/>
          <p:cNvSpPr>
            <a:spLocks noChangeShapeType="1"/>
          </p:cNvSpPr>
          <p:nvPr/>
        </p:nvSpPr>
        <p:spPr bwMode="auto">
          <a:xfrm flipH="1">
            <a:off x="3563938" y="4368800"/>
            <a:ext cx="1016000" cy="896938"/>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0" name="Line 29"/>
          <p:cNvSpPr>
            <a:spLocks noChangeShapeType="1"/>
          </p:cNvSpPr>
          <p:nvPr/>
        </p:nvSpPr>
        <p:spPr bwMode="auto">
          <a:xfrm>
            <a:off x="4867275" y="4351338"/>
            <a:ext cx="1971675" cy="811212"/>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1" name="Oval 27"/>
          <p:cNvSpPr>
            <a:spLocks/>
          </p:cNvSpPr>
          <p:nvPr/>
        </p:nvSpPr>
        <p:spPr bwMode="auto">
          <a:xfrm>
            <a:off x="2905125" y="5040313"/>
            <a:ext cx="1422400" cy="571500"/>
          </a:xfrm>
          <a:prstGeom prst="round2DiagRect">
            <a:avLst/>
          </a:prstGeom>
          <a:noFill/>
          <a:ln w="19050">
            <a:solidFill>
              <a:srgbClr val="92D050"/>
            </a:solidFill>
          </a:ln>
          <a:effectLst/>
        </p:spPr>
        <p:txBody>
          <a:bodyPr lIns="0" tIns="0" rIns="0" bIns="0" anchor="ctr"/>
          <a:lstStyle/>
          <a:p>
            <a:pPr algn="ctr">
              <a:defRPr/>
            </a:pPr>
            <a:endParaRPr lang="en-US">
              <a:ea typeface="ヒラギノ角ゴ ProN W3" charset="0"/>
              <a:cs typeface="ヒラギノ角ゴ ProN W3" charset="0"/>
              <a:sym typeface="Gill Sans" charset="0"/>
            </a:endParaRPr>
          </a:p>
        </p:txBody>
      </p:sp>
      <p:sp>
        <p:nvSpPr>
          <p:cNvPr id="42" name="Oval 27"/>
          <p:cNvSpPr>
            <a:spLocks/>
          </p:cNvSpPr>
          <p:nvPr/>
        </p:nvSpPr>
        <p:spPr bwMode="auto">
          <a:xfrm>
            <a:off x="6538913" y="5030788"/>
            <a:ext cx="1422400" cy="571500"/>
          </a:xfrm>
          <a:prstGeom prst="round2DiagRect">
            <a:avLst/>
          </a:prstGeom>
          <a:noFill/>
          <a:ln w="19050">
            <a:solidFill>
              <a:srgbClr val="92D050"/>
            </a:solidFill>
          </a:ln>
          <a:effectLst/>
        </p:spPr>
        <p:txBody>
          <a:bodyPr lIns="0" tIns="0" rIns="0" bIns="0" anchor="ctr"/>
          <a:lstStyle/>
          <a:p>
            <a:pPr algn="ctr">
              <a:defRPr/>
            </a:pPr>
            <a:endParaRPr lang="en-US">
              <a:ea typeface="ヒラギノ角ゴ ProN W3" charset="0"/>
              <a:cs typeface="ヒラギノ角ゴ ProN W3" charset="0"/>
              <a:sym typeface="Gill Sans" charset="0"/>
            </a:endParaRPr>
          </a:p>
        </p:txBody>
      </p:sp>
      <p:sp>
        <p:nvSpPr>
          <p:cNvPr id="43" name="Line 34"/>
          <p:cNvSpPr>
            <a:spLocks noChangeShapeType="1"/>
          </p:cNvSpPr>
          <p:nvPr/>
        </p:nvSpPr>
        <p:spPr bwMode="auto">
          <a:xfrm>
            <a:off x="3679825" y="3030538"/>
            <a:ext cx="3975100" cy="2235200"/>
          </a:xfrm>
          <a:prstGeom prst="line">
            <a:avLst/>
          </a:prstGeom>
          <a:noFill/>
          <a:ln w="38100">
            <a:solidFill>
              <a:srgbClr val="FFBF56"/>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4" name="Line 34"/>
          <p:cNvSpPr>
            <a:spLocks noChangeShapeType="1"/>
          </p:cNvSpPr>
          <p:nvPr/>
        </p:nvSpPr>
        <p:spPr bwMode="auto">
          <a:xfrm>
            <a:off x="3194050" y="2984500"/>
            <a:ext cx="890588" cy="2281238"/>
          </a:xfrm>
          <a:prstGeom prst="line">
            <a:avLst/>
          </a:prstGeom>
          <a:noFill/>
          <a:ln w="38100">
            <a:solidFill>
              <a:srgbClr val="FFBF56"/>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5" name="Oval 33"/>
          <p:cNvSpPr>
            <a:spLocks/>
          </p:cNvSpPr>
          <p:nvPr/>
        </p:nvSpPr>
        <p:spPr bwMode="auto">
          <a:xfrm>
            <a:off x="7558088" y="5149850"/>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46" name="Oval 33"/>
          <p:cNvSpPr>
            <a:spLocks/>
          </p:cNvSpPr>
          <p:nvPr/>
        </p:nvSpPr>
        <p:spPr bwMode="auto">
          <a:xfrm>
            <a:off x="3856038" y="5149850"/>
            <a:ext cx="355600"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1"/>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9"/>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3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38"/>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4"/>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43"/>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1" grpId="0" animBg="1"/>
      <p:bldP spid="31" grpId="1" animBg="1"/>
      <p:bldP spid="34" grpId="0" animBg="1"/>
      <p:bldP spid="35" grpId="0"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3" grpId="0" animBg="1"/>
      <p:bldP spid="43" grpId="1" animBg="1"/>
      <p:bldP spid="44" grpId="0" animBg="1"/>
      <p:bldP spid="44" grpId="1" animBg="1"/>
      <p:bldP spid="45" grpId="0" animBg="1"/>
      <p:bldP spid="4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41161" y="211882"/>
            <a:ext cx="8778875" cy="584200"/>
          </a:xfrm>
        </p:spPr>
        <p:txBody>
          <a:bodyPr/>
          <a:lstStyle/>
          <a:p>
            <a:r>
              <a:rPr lang="en-US" dirty="0">
                <a:latin typeface="Arial" charset="0"/>
                <a:ea typeface="ＭＳ Ｐゴシック" charset="0"/>
                <a:cs typeface="ＭＳ Ｐゴシック" charset="0"/>
              </a:rPr>
              <a:t>Introduction to Pilot-Abstraction (2)</a:t>
            </a:r>
          </a:p>
        </p:txBody>
      </p:sp>
      <p:sp>
        <p:nvSpPr>
          <p:cNvPr id="47106" name="Content Placeholder 2"/>
          <p:cNvSpPr>
            <a:spLocks noGrp="1"/>
          </p:cNvSpPr>
          <p:nvPr>
            <p:ph idx="1"/>
          </p:nvPr>
        </p:nvSpPr>
        <p:spPr>
          <a:xfrm>
            <a:off x="230879" y="1021007"/>
            <a:ext cx="8229600" cy="4978400"/>
          </a:xfrm>
        </p:spPr>
        <p:txBody>
          <a:bodyPr/>
          <a:lstStyle/>
          <a:p>
            <a:r>
              <a:rPr lang="en-US" sz="1800" dirty="0">
                <a:solidFill>
                  <a:srgbClr val="D7112E"/>
                </a:solidFill>
                <a:latin typeface="Arial" charset="0"/>
                <a:ea typeface="ＭＳ Ｐゴシック" charset="0"/>
                <a:cs typeface="ＭＳ Ｐゴシック" charset="0"/>
              </a:rPr>
              <a:t>Working definitions</a:t>
            </a:r>
            <a:r>
              <a:rPr lang="en-US" sz="1800" dirty="0">
                <a:latin typeface="Arial" charset="0"/>
                <a:ea typeface="ＭＳ Ｐゴシック" charset="0"/>
                <a:cs typeface="ＭＳ Ｐゴシック" charset="0"/>
              </a:rPr>
              <a:t>: </a:t>
            </a:r>
          </a:p>
          <a:p>
            <a:pPr lvl="1"/>
            <a:r>
              <a:rPr lang="en-GB" dirty="0">
                <a:solidFill>
                  <a:srgbClr val="A6A6A6"/>
                </a:solidFill>
                <a:latin typeface="Arial" charset="0"/>
                <a:ea typeface="ＭＳ Ｐゴシック" charset="0"/>
              </a:rPr>
              <a:t>A system that generalizes a placeholder job to provide multi-level scheduling to allow application-level control over the system scheduler via a scheduling overlay</a:t>
            </a:r>
          </a:p>
          <a:p>
            <a:pPr lvl="1"/>
            <a:r>
              <a:rPr lang="ja-JP" altLang="en-US" dirty="0">
                <a:latin typeface="Arial" charset="0"/>
                <a:ea typeface="ＭＳ Ｐゴシック" charset="0"/>
              </a:rPr>
              <a:t>“</a:t>
            </a:r>
            <a:r>
              <a:rPr lang="en-US" altLang="ja-JP" i="1" dirty="0">
                <a:latin typeface="Arial" charset="0"/>
                <a:ea typeface="ＭＳ Ｐゴシック" charset="0"/>
              </a:rPr>
              <a:t>.. defined as an </a:t>
            </a:r>
            <a:r>
              <a:rPr lang="en-US" altLang="ja-JP" i="1" dirty="0">
                <a:solidFill>
                  <a:srgbClr val="FF0000"/>
                </a:solidFill>
                <a:latin typeface="Arial" charset="0"/>
                <a:ea typeface="ＭＳ Ｐゴシック" charset="0"/>
              </a:rPr>
              <a:t>abstraction </a:t>
            </a:r>
            <a:r>
              <a:rPr lang="en-US" altLang="ja-JP" i="1" dirty="0">
                <a:latin typeface="Arial" charset="0"/>
                <a:ea typeface="ＭＳ Ｐゴシック" charset="0"/>
              </a:rPr>
              <a:t>that generalizes the reoccurring concept of </a:t>
            </a:r>
            <a:r>
              <a:rPr lang="en-US" altLang="ja-JP" i="1" dirty="0">
                <a:solidFill>
                  <a:srgbClr val="FF0000"/>
                </a:solidFill>
                <a:latin typeface="Arial" charset="0"/>
                <a:ea typeface="ＭＳ Ｐゴシック" charset="0"/>
              </a:rPr>
              <a:t>utilizing a placeholder job</a:t>
            </a:r>
            <a:r>
              <a:rPr lang="en-US" altLang="ja-JP" i="1" dirty="0">
                <a:latin typeface="Arial" charset="0"/>
                <a:ea typeface="ＭＳ Ｐゴシック" charset="0"/>
              </a:rPr>
              <a:t> as a container for a </a:t>
            </a:r>
            <a:r>
              <a:rPr lang="en-US" altLang="ja-JP" i="1" dirty="0">
                <a:solidFill>
                  <a:srgbClr val="FF0000"/>
                </a:solidFill>
                <a:latin typeface="Arial" charset="0"/>
                <a:ea typeface="ＭＳ Ｐゴシック" charset="0"/>
              </a:rPr>
              <a:t>set of compute tasks</a:t>
            </a:r>
            <a:r>
              <a:rPr lang="en-US" altLang="ja-JP" i="1" dirty="0">
                <a:latin typeface="Arial" charset="0"/>
                <a:ea typeface="ＭＳ Ｐゴシック" charset="0"/>
              </a:rPr>
              <a:t>; an instance of that placeholder job is referred to as Pilot-Job or pilot.</a:t>
            </a:r>
            <a:r>
              <a:rPr lang="ja-JP" altLang="en-US" dirty="0">
                <a:latin typeface="Arial" charset="0"/>
                <a:ea typeface="ＭＳ Ｐゴシック" charset="0"/>
              </a:rPr>
              <a:t>”</a:t>
            </a:r>
            <a:r>
              <a:rPr lang="en-US" altLang="ja-JP" dirty="0">
                <a:latin typeface="Arial" charset="0"/>
                <a:ea typeface="ＭＳ Ｐゴシック" charset="0"/>
              </a:rPr>
              <a:t> </a:t>
            </a:r>
            <a:endParaRPr lang="en-GB" altLang="ja-JP" dirty="0">
              <a:latin typeface="Arial" charset="0"/>
              <a:ea typeface="ＭＳ Ｐゴシック" charset="0"/>
            </a:endParaRPr>
          </a:p>
          <a:p>
            <a:endParaRPr lang="en-US" sz="1800" dirty="0">
              <a:solidFill>
                <a:srgbClr val="D7112E"/>
              </a:solidFill>
              <a:latin typeface="Arial" charset="0"/>
              <a:ea typeface="ＭＳ Ｐゴシック" charset="0"/>
              <a:cs typeface="ＭＳ Ｐゴシック" charset="0"/>
            </a:endParaRPr>
          </a:p>
          <a:p>
            <a:r>
              <a:rPr lang="en-US" sz="1800" dirty="0">
                <a:solidFill>
                  <a:srgbClr val="D7112E"/>
                </a:solidFill>
                <a:latin typeface="Arial" charset="0"/>
                <a:ea typeface="ＭＳ Ｐゴシック" charset="0"/>
                <a:cs typeface="ＭＳ Ｐゴシック" charset="0"/>
              </a:rPr>
              <a:t>Advantages</a:t>
            </a:r>
            <a:r>
              <a:rPr lang="en-US" sz="1800" dirty="0">
                <a:latin typeface="Arial" charset="0"/>
                <a:ea typeface="ＭＳ Ｐゴシック" charset="0"/>
                <a:cs typeface="ＭＳ Ｐゴシック" charset="0"/>
              </a:rPr>
              <a:t> of Pilot-Abstractions:</a:t>
            </a:r>
          </a:p>
          <a:p>
            <a:pPr lvl="1"/>
            <a:r>
              <a:rPr lang="en-US" dirty="0">
                <a:latin typeface="Arial" charset="0"/>
                <a:ea typeface="ＭＳ Ｐゴシック" charset="0"/>
              </a:rPr>
              <a:t>The Perfect Pilot: Decouples workload from resource management</a:t>
            </a:r>
          </a:p>
          <a:p>
            <a:pPr lvl="1"/>
            <a:r>
              <a:rPr lang="en-US" dirty="0">
                <a:latin typeface="Arial" charset="0"/>
                <a:ea typeface="ＭＳ Ｐゴシック" charset="0"/>
              </a:rPr>
              <a:t>Flexible Resource Management</a:t>
            </a:r>
          </a:p>
          <a:p>
            <a:pPr lvl="2"/>
            <a:r>
              <a:rPr lang="en-US" sz="1800" dirty="0">
                <a:latin typeface="Arial" charset="0"/>
                <a:ea typeface="ＭＳ Ｐゴシック" charset="0"/>
              </a:rPr>
              <a:t>Enables the fine-grained (</a:t>
            </a:r>
            <a:r>
              <a:rPr lang="en-US" sz="1800" dirty="0" err="1">
                <a:latin typeface="Arial" charset="0"/>
                <a:ea typeface="ＭＳ Ｐゴシック" charset="0"/>
              </a:rPr>
              <a:t>ie</a:t>
            </a:r>
            <a:r>
              <a:rPr lang="en-US" sz="1800" dirty="0">
                <a:latin typeface="Arial" charset="0"/>
                <a:ea typeface="ＭＳ Ｐゴシック" charset="0"/>
              </a:rPr>
              <a:t> </a:t>
            </a:r>
            <a:r>
              <a:rPr lang="ja-JP" altLang="en-US" sz="1800" dirty="0">
                <a:latin typeface="Arial" charset="0"/>
                <a:ea typeface="ＭＳ Ｐゴシック" charset="0"/>
              </a:rPr>
              <a:t>“</a:t>
            </a:r>
            <a:r>
              <a:rPr lang="en-US" altLang="ja-JP" sz="1800" dirty="0">
                <a:latin typeface="Arial" charset="0"/>
                <a:ea typeface="ＭＳ Ｐゴシック" charset="0"/>
              </a:rPr>
              <a:t>slicing and dicing</a:t>
            </a:r>
            <a:r>
              <a:rPr lang="ja-JP" altLang="en-US" sz="1800" dirty="0">
                <a:latin typeface="Arial" charset="0"/>
                <a:ea typeface="ＭＳ Ｐゴシック" charset="0"/>
              </a:rPr>
              <a:t>”</a:t>
            </a:r>
            <a:r>
              <a:rPr lang="en-US" altLang="ja-JP" sz="1800" dirty="0">
                <a:latin typeface="Arial" charset="0"/>
                <a:ea typeface="ＭＳ Ｐゴシック" charset="0"/>
              </a:rPr>
              <a:t>) of resources </a:t>
            </a:r>
          </a:p>
          <a:p>
            <a:pPr lvl="2"/>
            <a:r>
              <a:rPr lang="en-US" sz="1800" dirty="0">
                <a:latin typeface="Arial" charset="0"/>
                <a:ea typeface="ＭＳ Ｐゴシック" charset="0"/>
              </a:rPr>
              <a:t>Tighter temporal control and other advantages of application-level Scheduling (avoid limitations of system-level only scheduling)</a:t>
            </a:r>
          </a:p>
          <a:p>
            <a:pPr lvl="1"/>
            <a:r>
              <a:rPr lang="en-US" dirty="0">
                <a:latin typeface="Arial" charset="0"/>
                <a:ea typeface="ＭＳ Ｐゴシック" charset="0"/>
              </a:rPr>
              <a:t>Move control, extensibility and flexibility </a:t>
            </a:r>
            <a:r>
              <a:rPr lang="ja-JP" altLang="en-US" dirty="0">
                <a:latin typeface="Arial" charset="0"/>
                <a:ea typeface="ＭＳ Ｐゴシック" charset="0"/>
              </a:rPr>
              <a:t>“</a:t>
            </a:r>
            <a:r>
              <a:rPr lang="en-US" altLang="ja-JP" dirty="0">
                <a:latin typeface="Arial" charset="0"/>
                <a:ea typeface="ＭＳ Ｐゴシック" charset="0"/>
              </a:rPr>
              <a:t>upwards</a:t>
            </a:r>
            <a:r>
              <a:rPr lang="ja-JP" altLang="en-US" dirty="0">
                <a:latin typeface="Arial" charset="0"/>
                <a:ea typeface="ＭＳ Ｐゴシック" charset="0"/>
              </a:rPr>
              <a:t>”</a:t>
            </a:r>
            <a:endParaRPr lang="en-US" altLang="ja-JP" dirty="0">
              <a:latin typeface="Arial" charset="0"/>
              <a:ea typeface="ＭＳ Ｐゴシック" charset="0"/>
            </a:endParaRPr>
          </a:p>
          <a:p>
            <a:pPr lvl="2"/>
            <a:r>
              <a:rPr lang="en-US" sz="1800" dirty="0">
                <a:latin typeface="Arial" charset="0"/>
                <a:ea typeface="ＭＳ Ｐゴシック" charset="0"/>
              </a:rPr>
              <a:t>Build higher-level capabilities without explicit resource management</a:t>
            </a:r>
            <a:r>
              <a:rPr lang="en-US" dirty="0">
                <a:latin typeface="Arial" charset="0"/>
                <a:ea typeface="ＭＳ Ｐゴシック" charset="0"/>
              </a:rPr>
              <a:t> </a:t>
            </a:r>
          </a:p>
          <a:p>
            <a:pPr lvl="2"/>
            <a:endParaRPr lang="en-US" sz="1800" dirty="0">
              <a:latin typeface="Arial" charset="0"/>
              <a:ea typeface="ＭＳ Ｐゴシック" charset="0"/>
            </a:endParaRPr>
          </a:p>
        </p:txBody>
      </p:sp>
      <p:sp>
        <p:nvSpPr>
          <p:cNvPr id="47107" name="Slide Number Placeholder 3"/>
          <p:cNvSpPr>
            <a:spLocks noGrp="1"/>
          </p:cNvSpPr>
          <p:nvPr>
            <p:ph type="sldNum" sz="quarter" idx="10"/>
          </p:nvPr>
        </p:nvSpPr>
        <p:spPr>
          <a:xfrm>
            <a:off x="8562975" y="6408738"/>
            <a:ext cx="395288" cy="3603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CE452C2-2925-2448-8B56-013A21FA46AD}" type="slidenum">
              <a:rPr lang="en-US" sz="1400">
                <a:solidFill>
                  <a:srgbClr val="5F5F5F"/>
                </a:solidFill>
              </a:rPr>
              <a:pPr eaLnBrk="1" hangingPunct="1"/>
              <a:t>14</a:t>
            </a:fld>
            <a:endParaRPr lang="en-US" sz="1400">
              <a:solidFill>
                <a:srgbClr val="5F5F5F"/>
              </a:solidFill>
            </a:endParaRPr>
          </a:p>
        </p:txBody>
      </p:sp>
    </p:spTree>
    <p:extLst>
      <p:ext uri="{BB962C8B-B14F-4D97-AF65-F5344CB8AC3E}">
        <p14:creationId xmlns:p14="http://schemas.microsoft.com/office/powerpoint/2010/main" val="307029405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a:latin typeface="Arial" charset="0"/>
                <a:ea typeface="ＭＳ Ｐゴシック" charset="0"/>
                <a:cs typeface="ＭＳ Ｐゴシック" charset="0"/>
              </a:rPr>
              <a:t/>
            </a:r>
            <a:br>
              <a:rPr lang="en-US">
                <a:latin typeface="Arial" charset="0"/>
                <a:ea typeface="ＭＳ Ｐゴシック" charset="0"/>
                <a:cs typeface="ＭＳ Ｐゴシック" charset="0"/>
              </a:rPr>
            </a:br>
            <a:r>
              <a:rPr lang="en-US">
                <a:latin typeface="Arial" charset="0"/>
                <a:ea typeface="ＭＳ Ｐゴシック" charset="0"/>
                <a:cs typeface="ＭＳ Ｐゴシック" charset="0"/>
              </a:rPr>
              <a:t>Landscape of Pilot-Job Systems</a:t>
            </a:r>
            <a:br>
              <a:rPr lang="en-US">
                <a:latin typeface="Arial" charset="0"/>
                <a:ea typeface="ＭＳ Ｐゴシック" charset="0"/>
                <a:cs typeface="ＭＳ Ｐゴシック" charset="0"/>
              </a:rPr>
            </a:br>
            <a:endParaRPr lang="en-US">
              <a:latin typeface="Arial" charset="0"/>
              <a:ea typeface="ＭＳ Ｐゴシック" charset="0"/>
              <a:cs typeface="ＭＳ Ｐゴシック" charset="0"/>
            </a:endParaRPr>
          </a:p>
        </p:txBody>
      </p:sp>
      <p:sp>
        <p:nvSpPr>
          <p:cNvPr id="51202" name="Content Placeholder 2"/>
          <p:cNvSpPr>
            <a:spLocks noGrp="1"/>
          </p:cNvSpPr>
          <p:nvPr>
            <p:ph idx="1"/>
          </p:nvPr>
        </p:nvSpPr>
        <p:spPr>
          <a:xfrm>
            <a:off x="254886" y="1134180"/>
            <a:ext cx="8585200" cy="4533900"/>
          </a:xfrm>
        </p:spPr>
        <p:txBody>
          <a:bodyPr/>
          <a:lstStyle/>
          <a:p>
            <a:r>
              <a:rPr lang="en-US" sz="1800" dirty="0">
                <a:latin typeface="Arial" charset="0"/>
                <a:ea typeface="ＭＳ Ｐゴシック" charset="0"/>
                <a:cs typeface="ＭＳ Ｐゴシック" charset="0"/>
              </a:rPr>
              <a:t>There are many PJS offerings, often semantically distinct </a:t>
            </a:r>
          </a:p>
          <a:p>
            <a:pPr lvl="1"/>
            <a:r>
              <a:rPr lang="en-US" dirty="0" err="1">
                <a:latin typeface="Arial" charset="0"/>
                <a:ea typeface="ＭＳ Ｐゴシック" charset="0"/>
              </a:rPr>
              <a:t>PanDA</a:t>
            </a:r>
            <a:r>
              <a:rPr lang="en-US" dirty="0">
                <a:latin typeface="Arial" charset="0"/>
                <a:ea typeface="ＭＳ Ｐゴシック" charset="0"/>
              </a:rPr>
              <a:t>, DIANE, DIRAC, Condor Glide-In, SWIFT, </a:t>
            </a:r>
            <a:r>
              <a:rPr lang="en-US" dirty="0" err="1">
                <a:latin typeface="Arial" charset="0"/>
                <a:ea typeface="ＭＳ Ｐゴシック" charset="0"/>
              </a:rPr>
              <a:t>ToPoS</a:t>
            </a:r>
            <a:r>
              <a:rPr lang="en-US" dirty="0">
                <a:latin typeface="Arial" charset="0"/>
                <a:ea typeface="ＭＳ Ｐゴシック" charset="0"/>
              </a:rPr>
              <a:t> </a:t>
            </a:r>
            <a:r>
              <a:rPr lang="en-US" dirty="0" err="1">
                <a:latin typeface="Arial" charset="0"/>
                <a:ea typeface="ＭＳ Ｐゴシック" charset="0"/>
              </a:rPr>
              <a:t>Falkon</a:t>
            </a:r>
            <a:r>
              <a:rPr lang="en-US" dirty="0">
                <a:latin typeface="Arial" charset="0"/>
                <a:ea typeface="ＭＳ Ｐゴシック" charset="0"/>
              </a:rPr>
              <a:t>, </a:t>
            </a:r>
            <a:r>
              <a:rPr lang="en-US" dirty="0" err="1">
                <a:latin typeface="Arial" charset="0"/>
                <a:ea typeface="ＭＳ Ｐゴシック" charset="0"/>
              </a:rPr>
              <a:t>BigJob</a:t>
            </a:r>
            <a:r>
              <a:rPr lang="en-US" dirty="0">
                <a:latin typeface="Arial" charset="0"/>
                <a:ea typeface="ＭＳ Ｐゴシック" charset="0"/>
              </a:rPr>
              <a:t>…</a:t>
            </a:r>
          </a:p>
          <a:p>
            <a:pPr lvl="2"/>
            <a:r>
              <a:rPr lang="en-US" sz="1800" i="1" dirty="0">
                <a:latin typeface="Arial" charset="0"/>
                <a:ea typeface="ＭＳ Ｐゴシック" charset="0"/>
              </a:rPr>
              <a:t>Why do you think there has been a proliferation of PJs?</a:t>
            </a:r>
          </a:p>
          <a:p>
            <a:pPr lvl="2"/>
            <a:endParaRPr lang="en-US" sz="1800" dirty="0">
              <a:latin typeface="Arial" charset="0"/>
              <a:ea typeface="ＭＳ Ｐゴシック" charset="0"/>
            </a:endParaRPr>
          </a:p>
          <a:p>
            <a:r>
              <a:rPr lang="en-US" sz="1800" dirty="0">
                <a:latin typeface="Arial" charset="0"/>
                <a:ea typeface="ＭＳ Ｐゴシック" charset="0"/>
                <a:cs typeface="ＭＳ Ｐゴシック" charset="0"/>
              </a:rPr>
              <a:t>Conceptual &amp; practical barriers to extensibility (&amp; interoperability)</a:t>
            </a:r>
          </a:p>
          <a:p>
            <a:pPr lvl="1"/>
            <a:r>
              <a:rPr lang="en-US" dirty="0">
                <a:latin typeface="Arial" charset="0"/>
                <a:ea typeface="ＭＳ Ｐゴシック" charset="0"/>
              </a:rPr>
              <a:t>The landscape of PJS reflects, in addition to PJS specifics, the broader eco-system of distributed middleware &amp; infrastructure</a:t>
            </a:r>
          </a:p>
          <a:p>
            <a:pPr lvl="1"/>
            <a:r>
              <a:rPr lang="en-US" dirty="0">
                <a:latin typeface="Arial" charset="0"/>
                <a:ea typeface="ＭＳ Ｐゴシック" charset="0"/>
              </a:rPr>
              <a:t>Software Engineering issues, interfaces, standardization</a:t>
            </a:r>
          </a:p>
          <a:p>
            <a:pPr lvl="2"/>
            <a:endParaRPr lang="en-US" sz="1800" dirty="0">
              <a:latin typeface="Arial" charset="0"/>
              <a:ea typeface="ＭＳ Ｐゴシック" charset="0"/>
            </a:endParaRPr>
          </a:p>
          <a:p>
            <a:r>
              <a:rPr lang="en-US" sz="1800" dirty="0">
                <a:latin typeface="Arial" charset="0"/>
                <a:ea typeface="ＭＳ Ｐゴシック" charset="0"/>
                <a:cs typeface="ＭＳ Ｐゴシック" charset="0"/>
              </a:rPr>
              <a:t>Difference in the execution models of the PJ</a:t>
            </a:r>
          </a:p>
          <a:p>
            <a:pPr lvl="1"/>
            <a:r>
              <a:rPr lang="en-US" dirty="0">
                <a:latin typeface="Arial" charset="0"/>
                <a:ea typeface="ＭＳ Ｐゴシック" charset="0"/>
              </a:rPr>
              <a:t>We know </a:t>
            </a:r>
            <a:r>
              <a:rPr lang="ja-JP" altLang="en-US" dirty="0">
                <a:latin typeface="Arial" charset="0"/>
                <a:ea typeface="ＭＳ Ｐゴシック" charset="0"/>
              </a:rPr>
              <a:t>“</a:t>
            </a:r>
            <a:r>
              <a:rPr lang="en-US" altLang="ja-JP" dirty="0">
                <a:latin typeface="Arial" charset="0"/>
                <a:ea typeface="ＭＳ Ｐゴシック" charset="0"/>
              </a:rPr>
              <a:t>what</a:t>
            </a:r>
            <a:r>
              <a:rPr lang="ja-JP" altLang="en-US" dirty="0">
                <a:latin typeface="Arial" charset="0"/>
                <a:ea typeface="ＭＳ Ｐゴシック" charset="0"/>
              </a:rPr>
              <a:t>”</a:t>
            </a:r>
            <a:r>
              <a:rPr lang="en-US" altLang="ja-JP" dirty="0">
                <a:latin typeface="Arial" charset="0"/>
                <a:ea typeface="ＭＳ Ｐゴシック" charset="0"/>
              </a:rPr>
              <a:t> pilot-jobs do, but the </a:t>
            </a:r>
            <a:r>
              <a:rPr lang="ja-JP" altLang="en-US" dirty="0">
                <a:latin typeface="Arial" charset="0"/>
                <a:ea typeface="ＭＳ Ｐゴシック" charset="0"/>
              </a:rPr>
              <a:t>“</a:t>
            </a:r>
            <a:r>
              <a:rPr lang="en-US" altLang="ja-JP" dirty="0">
                <a:latin typeface="Arial" charset="0"/>
                <a:ea typeface="ＭＳ Ｐゴシック" charset="0"/>
              </a:rPr>
              <a:t>how</a:t>
            </a:r>
            <a:r>
              <a:rPr lang="ja-JP" altLang="en-US" dirty="0">
                <a:latin typeface="Arial" charset="0"/>
                <a:ea typeface="ＭＳ Ｐゴシック" charset="0"/>
              </a:rPr>
              <a:t>”</a:t>
            </a:r>
            <a:r>
              <a:rPr lang="en-US" altLang="ja-JP" dirty="0">
                <a:latin typeface="Arial" charset="0"/>
                <a:ea typeface="ＭＳ Ｐゴシック" charset="0"/>
              </a:rPr>
              <a:t> remains less clear</a:t>
            </a:r>
          </a:p>
          <a:p>
            <a:pPr lvl="2"/>
            <a:r>
              <a:rPr lang="en-US" sz="1800" dirty="0">
                <a:latin typeface="Arial" charset="0"/>
                <a:ea typeface="ＭＳ Ｐゴシック" charset="0"/>
              </a:rPr>
              <a:t>How to map tasks to pilot-jobs? How to choose/map optimal resource?</a:t>
            </a:r>
          </a:p>
          <a:p>
            <a:pPr lvl="2"/>
            <a:r>
              <a:rPr lang="en-US" sz="1800" dirty="0">
                <a:latin typeface="Arial" charset="0"/>
                <a:ea typeface="ＭＳ Ｐゴシック" charset="0"/>
              </a:rPr>
              <a:t>How to </a:t>
            </a:r>
            <a:r>
              <a:rPr lang="ja-JP" altLang="en-US" sz="1800" dirty="0">
                <a:latin typeface="Arial" charset="0"/>
                <a:ea typeface="ＭＳ Ｐゴシック" charset="0"/>
              </a:rPr>
              <a:t>“</a:t>
            </a:r>
            <a:r>
              <a:rPr lang="en-US" altLang="ja-JP" sz="1800" dirty="0">
                <a:latin typeface="Arial" charset="0"/>
                <a:ea typeface="ＭＳ Ｐゴシック" charset="0"/>
              </a:rPr>
              <a:t>slice and dice</a:t>
            </a:r>
            <a:r>
              <a:rPr lang="ja-JP" altLang="en-US" sz="1800" dirty="0">
                <a:latin typeface="Arial" charset="0"/>
                <a:ea typeface="ＭＳ Ｐゴシック" charset="0"/>
              </a:rPr>
              <a:t>”</a:t>
            </a:r>
            <a:r>
              <a:rPr lang="en-US" altLang="ja-JP" sz="1800" dirty="0">
                <a:latin typeface="Arial" charset="0"/>
                <a:ea typeface="ＭＳ Ｐゴシック" charset="0"/>
              </a:rPr>
              <a:t> resources? </a:t>
            </a:r>
          </a:p>
          <a:p>
            <a:pPr lvl="2"/>
            <a:endParaRPr lang="en-US" dirty="0">
              <a:latin typeface="Arial" charset="0"/>
              <a:ea typeface="ＭＳ Ｐゴシック" charset="0"/>
            </a:endParaRPr>
          </a:p>
          <a:p>
            <a:r>
              <a:rPr lang="en-US" sz="1800" dirty="0">
                <a:latin typeface="Arial" charset="0"/>
                <a:ea typeface="ＭＳ Ｐゴシック" charset="0"/>
                <a:cs typeface="ＭＳ Ｐゴシック" charset="0"/>
              </a:rPr>
              <a:t>Data remains a dependent variable, not a primary variable</a:t>
            </a:r>
          </a:p>
          <a:p>
            <a:pPr lvl="1"/>
            <a:r>
              <a:rPr lang="en-US" dirty="0">
                <a:latin typeface="Arial" charset="0"/>
                <a:ea typeface="ＭＳ Ｐゴシック" charset="0"/>
              </a:rPr>
              <a:t>Introduce the concept of Pilot-data </a:t>
            </a:r>
          </a:p>
          <a:p>
            <a:pPr lvl="2"/>
            <a:endParaRPr lang="en-US" sz="1800" dirty="0">
              <a:latin typeface="Arial" charset="0"/>
              <a:ea typeface="ＭＳ Ｐゴシック" charset="0"/>
            </a:endParaRPr>
          </a:p>
          <a:p>
            <a:pPr lvl="2"/>
            <a:endParaRPr lang="en-US" sz="1800" dirty="0">
              <a:latin typeface="Arial" charset="0"/>
              <a:ea typeface="ＭＳ Ｐゴシック" charset="0"/>
            </a:endParaRPr>
          </a:p>
          <a:p>
            <a:pPr lvl="1"/>
            <a:endParaRPr lang="en-US" dirty="0">
              <a:latin typeface="Arial" charset="0"/>
              <a:ea typeface="ＭＳ Ｐゴシック" charset="0"/>
            </a:endParaRPr>
          </a:p>
          <a:p>
            <a:endParaRPr lang="en-US" sz="1800" dirty="0">
              <a:latin typeface="Arial" charset="0"/>
              <a:ea typeface="ＭＳ Ｐゴシック" charset="0"/>
              <a:cs typeface="ＭＳ Ｐゴシック" charset="0"/>
            </a:endParaRPr>
          </a:p>
        </p:txBody>
      </p:sp>
      <p:sp>
        <p:nvSpPr>
          <p:cNvPr id="51203"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5ACA464-85D3-8E4B-AB7F-3E701E57B677}" type="slidenum">
              <a:rPr lang="en-US" sz="1400">
                <a:solidFill>
                  <a:srgbClr val="5F5F5F"/>
                </a:solidFill>
              </a:rPr>
              <a:pPr eaLnBrk="1" hangingPunct="1"/>
              <a:t>15</a:t>
            </a:fld>
            <a:endParaRPr lang="en-US" sz="1400">
              <a:solidFill>
                <a:srgbClr val="5F5F5F"/>
              </a:solidFill>
            </a:endParaRPr>
          </a:p>
        </p:txBody>
      </p:sp>
    </p:spTree>
    <p:extLst>
      <p:ext uri="{BB962C8B-B14F-4D97-AF65-F5344CB8AC3E}">
        <p14:creationId xmlns:p14="http://schemas.microsoft.com/office/powerpoint/2010/main" val="375733817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P* Model: Elements, Characteristics and API</a:t>
            </a:r>
          </a:p>
        </p:txBody>
      </p:sp>
      <p:sp>
        <p:nvSpPr>
          <p:cNvPr id="22530" name="Content Placeholder 2"/>
          <p:cNvSpPr txBox="1">
            <a:spLocks/>
          </p:cNvSpPr>
          <p:nvPr/>
        </p:nvSpPr>
        <p:spPr bwMode="auto">
          <a:xfrm>
            <a:off x="169863" y="1206500"/>
            <a:ext cx="82296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buFontTx/>
              <a:buChar char="•"/>
            </a:pPr>
            <a:r>
              <a:rPr lang="en-US" sz="2000" dirty="0" smtClean="0"/>
              <a:t>Elements:</a:t>
            </a:r>
            <a:endParaRPr lang="en-US" sz="2000" b="1" dirty="0"/>
          </a:p>
          <a:p>
            <a:pPr lvl="1" eaLnBrk="1" hangingPunct="1">
              <a:spcBef>
                <a:spcPct val="20000"/>
              </a:spcBef>
              <a:buFontTx/>
              <a:buChar char="–"/>
            </a:pPr>
            <a:r>
              <a:rPr lang="en-US" sz="1800" dirty="0">
                <a:solidFill>
                  <a:srgbClr val="5F5F5F"/>
                </a:solidFill>
              </a:rPr>
              <a:t>Pilot-Compute (PC</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Pilot-Data (PD</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Compute Unit (CU</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Data Unit (DU</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Scheduling Unit (SU</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Pilot-Manager (PM</a:t>
            </a:r>
            <a:r>
              <a:rPr lang="en-US" sz="1800" dirty="0" smtClean="0">
                <a:solidFill>
                  <a:srgbClr val="5F5F5F"/>
                </a:solidFill>
              </a:rPr>
              <a:t>).</a:t>
            </a:r>
            <a:endParaRPr lang="en-US" sz="1800" dirty="0">
              <a:solidFill>
                <a:srgbClr val="5F5F5F"/>
              </a:solidFill>
            </a:endParaRPr>
          </a:p>
          <a:p>
            <a:pPr eaLnBrk="1" hangingPunct="1">
              <a:spcBef>
                <a:spcPts val="1200"/>
              </a:spcBef>
              <a:buFontTx/>
              <a:buChar char="•"/>
            </a:pPr>
            <a:r>
              <a:rPr lang="en-US" sz="2000" dirty="0" smtClean="0"/>
              <a:t>Characteristics:</a:t>
            </a:r>
            <a:endParaRPr lang="en-US" sz="2000" b="1" dirty="0"/>
          </a:p>
          <a:p>
            <a:pPr lvl="1" eaLnBrk="1" hangingPunct="1">
              <a:spcBef>
                <a:spcPct val="20000"/>
              </a:spcBef>
              <a:buFontTx/>
              <a:buChar char="–"/>
            </a:pPr>
            <a:r>
              <a:rPr lang="en-US" sz="1800" dirty="0" smtClean="0">
                <a:solidFill>
                  <a:srgbClr val="5F5F5F"/>
                </a:solidFill>
              </a:rPr>
              <a:t>Coordination.</a:t>
            </a:r>
            <a:endParaRPr lang="en-US" sz="1800" dirty="0">
              <a:solidFill>
                <a:srgbClr val="5F5F5F"/>
              </a:solidFill>
            </a:endParaRPr>
          </a:p>
          <a:p>
            <a:pPr lvl="1" eaLnBrk="1" hangingPunct="1">
              <a:spcBef>
                <a:spcPct val="20000"/>
              </a:spcBef>
              <a:buFontTx/>
              <a:buChar char="–"/>
            </a:pPr>
            <a:r>
              <a:rPr lang="en-US" sz="1800" dirty="0" smtClean="0">
                <a:solidFill>
                  <a:srgbClr val="5F5F5F"/>
                </a:solidFill>
              </a:rPr>
              <a:t>Communication.</a:t>
            </a:r>
            <a:endParaRPr lang="en-US" sz="1800" dirty="0">
              <a:solidFill>
                <a:srgbClr val="5F5F5F"/>
              </a:solidFill>
            </a:endParaRPr>
          </a:p>
          <a:p>
            <a:pPr lvl="1" eaLnBrk="1" hangingPunct="1">
              <a:spcBef>
                <a:spcPct val="20000"/>
              </a:spcBef>
              <a:buFontTx/>
              <a:buChar char="–"/>
            </a:pPr>
            <a:r>
              <a:rPr lang="en-US" sz="1800" dirty="0" smtClean="0">
                <a:solidFill>
                  <a:srgbClr val="5F5F5F"/>
                </a:solidFill>
              </a:rPr>
              <a:t>Scheduling.</a:t>
            </a:r>
            <a:endParaRPr lang="en-US" sz="1800" dirty="0">
              <a:solidFill>
                <a:srgbClr val="5F5F5F"/>
              </a:solidFill>
            </a:endParaRPr>
          </a:p>
          <a:p>
            <a:pPr eaLnBrk="1" hangingPunct="1">
              <a:spcBef>
                <a:spcPts val="1200"/>
              </a:spcBef>
              <a:buFontTx/>
              <a:buChar char="•"/>
            </a:pPr>
            <a:r>
              <a:rPr lang="en-US" sz="2000" dirty="0"/>
              <a:t>Pilot-</a:t>
            </a:r>
            <a:r>
              <a:rPr lang="en-US" sz="2000" dirty="0" smtClean="0"/>
              <a:t>API.</a:t>
            </a:r>
            <a:endParaRPr lang="en-US" sz="2000" dirty="0"/>
          </a:p>
        </p:txBody>
      </p:sp>
      <p:pic>
        <p:nvPicPr>
          <p:cNvPr id="22531" name="Picture 3" descr="pstar_model cop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02088" y="1079500"/>
            <a:ext cx="4319587"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Rectangle 4"/>
          <p:cNvSpPr>
            <a:spLocks noChangeArrowheads="1"/>
          </p:cNvSpPr>
          <p:nvPr/>
        </p:nvSpPr>
        <p:spPr bwMode="auto">
          <a:xfrm>
            <a:off x="706438" y="5754688"/>
            <a:ext cx="767873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400"/>
              <a:t>“P*: A Model of Pilot-Abstractions”, </a:t>
            </a:r>
            <a:r>
              <a:rPr lang="en-US" sz="1400" i="1"/>
              <a:t>8th IEEE International Conference on e-Science 2012</a:t>
            </a:r>
            <a:r>
              <a:rPr lang="en-US" sz="1400"/>
              <a:t>, 2012</a:t>
            </a: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BigJob: Architecture</a:t>
            </a:r>
          </a:p>
        </p:txBody>
      </p:sp>
      <p:pic>
        <p:nvPicPr>
          <p:cNvPr id="23554" name="Picture 2" descr="big_jobarchitectur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447800"/>
            <a:ext cx="6586538"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Coarse-Grained</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 BigJob Performance</a:t>
            </a:r>
            <a:endParaRPr lang="en-US">
              <a:latin typeface="Arial" charset="0"/>
              <a:ea typeface="ＭＳ Ｐゴシック" charset="0"/>
              <a:cs typeface="ＭＳ Ｐゴシック" charset="0"/>
            </a:endParaRPr>
          </a:p>
        </p:txBody>
      </p:sp>
      <p:sp>
        <p:nvSpPr>
          <p:cNvPr id="65538" name="Content Placeholder 2"/>
          <p:cNvSpPr>
            <a:spLocks noGrp="1"/>
          </p:cNvSpPr>
          <p:nvPr>
            <p:ph idx="1"/>
          </p:nvPr>
        </p:nvSpPr>
        <p:spPr>
          <a:xfrm>
            <a:off x="374371" y="1096022"/>
            <a:ext cx="8229600" cy="4876800"/>
          </a:xfrm>
        </p:spPr>
        <p:txBody>
          <a:bodyPr/>
          <a:lstStyle/>
          <a:p>
            <a:r>
              <a:rPr lang="en-US" sz="2000" dirty="0">
                <a:latin typeface="Arial" charset="0"/>
                <a:ea typeface="ＭＳ Ｐゴシック" charset="0"/>
                <a:cs typeface="ＭＳ Ｐゴシック" charset="0"/>
              </a:rPr>
              <a:t>Number of zero-payload tasks that BJ can dispatch per second:</a:t>
            </a:r>
          </a:p>
          <a:p>
            <a:pPr lvl="1"/>
            <a:r>
              <a:rPr lang="en-US" sz="2000" dirty="0">
                <a:latin typeface="Arial" charset="0"/>
                <a:ea typeface="ＭＳ Ｐゴシック" charset="0"/>
              </a:rPr>
              <a:t>Distributed: O(1)</a:t>
            </a:r>
          </a:p>
          <a:p>
            <a:pPr lvl="1"/>
            <a:r>
              <a:rPr lang="en-US" sz="2000" dirty="0">
                <a:latin typeface="Arial" charset="0"/>
                <a:ea typeface="ＭＳ Ｐゴシック" charset="0"/>
              </a:rPr>
              <a:t>Locally: &gt; O(10)</a:t>
            </a:r>
          </a:p>
          <a:p>
            <a:r>
              <a:rPr lang="en-US" sz="2000" dirty="0">
                <a:latin typeface="Arial" charset="0"/>
                <a:ea typeface="ＭＳ Ｐゴシック" charset="0"/>
                <a:cs typeface="ＭＳ Ｐゴシック" charset="0"/>
              </a:rPr>
              <a:t>Number of Pilots (Pilot-Agents) that can be marshaled</a:t>
            </a:r>
          </a:p>
          <a:p>
            <a:pPr lvl="1"/>
            <a:r>
              <a:rPr lang="en-US" sz="2000" dirty="0">
                <a:latin typeface="Arial" charset="0"/>
                <a:ea typeface="ＭＳ Ｐゴシック" charset="0"/>
              </a:rPr>
              <a:t>Locally/Distributed: O(100)</a:t>
            </a:r>
          </a:p>
          <a:p>
            <a:r>
              <a:rPr lang="en-US" sz="2000" dirty="0">
                <a:latin typeface="Arial" charset="0"/>
                <a:ea typeface="ＭＳ Ｐゴシック" charset="0"/>
                <a:cs typeface="ＭＳ Ｐゴシック" charset="0"/>
              </a:rPr>
              <a:t>Typical number of tasks per Pilot-Agent:</a:t>
            </a:r>
          </a:p>
          <a:p>
            <a:pPr lvl="1"/>
            <a:r>
              <a:rPr lang="en-US" sz="2000" dirty="0">
                <a:latin typeface="Arial" charset="0"/>
                <a:ea typeface="ＭＳ Ｐゴシック" charset="0"/>
              </a:rPr>
              <a:t>Locally/distributed: O(1000)</a:t>
            </a:r>
          </a:p>
          <a:p>
            <a:r>
              <a:rPr lang="en-US" sz="2000" dirty="0">
                <a:latin typeface="Arial" charset="0"/>
                <a:ea typeface="ＭＳ Ｐゴシック" charset="0"/>
                <a:cs typeface="ＭＳ Ｐゴシック" charset="0"/>
              </a:rPr>
              <a:t>Number of tasks concurrently managed = Number of Pilot-Agents x tasks per each agent :</a:t>
            </a:r>
          </a:p>
          <a:p>
            <a:pPr lvl="1"/>
            <a:r>
              <a:rPr lang="en-US" sz="2000" dirty="0">
                <a:latin typeface="Arial" charset="0"/>
                <a:ea typeface="ＭＳ Ｐゴシック" charset="0"/>
              </a:rPr>
              <a:t>O(100) x O(1000)</a:t>
            </a:r>
          </a:p>
          <a:p>
            <a:r>
              <a:rPr lang="en-US" sz="2000" dirty="0">
                <a:latin typeface="Arial" charset="0"/>
                <a:ea typeface="ＭＳ Ｐゴシック" charset="0"/>
                <a:cs typeface="ＭＳ Ｐゴシック" charset="0"/>
              </a:rPr>
              <a:t>(Obviously) The above depends upon data per task: </a:t>
            </a:r>
          </a:p>
          <a:p>
            <a:pPr lvl="1"/>
            <a:r>
              <a:rPr lang="en-US" sz="2000" dirty="0">
                <a:latin typeface="Arial" charset="0"/>
                <a:ea typeface="ＭＳ Ｐゴシック" charset="0"/>
              </a:rPr>
              <a:t>	</a:t>
            </a:r>
            <a:r>
              <a:rPr lang="en-US" sz="2000" dirty="0" err="1">
                <a:latin typeface="Arial" charset="0"/>
                <a:ea typeface="ＭＳ Ｐゴシック" charset="0"/>
              </a:rPr>
              <a:t>BigJob</a:t>
            </a:r>
            <a:r>
              <a:rPr lang="en-US" sz="2000" dirty="0">
                <a:latin typeface="Arial" charset="0"/>
                <a:ea typeface="ＭＳ Ｐゴシック" charset="0"/>
              </a:rPr>
              <a:t> has been used over O(1)--O(10</a:t>
            </a:r>
            <a:r>
              <a:rPr lang="en-US" sz="2000" baseline="30000" dirty="0">
                <a:latin typeface="Arial" charset="0"/>
                <a:ea typeface="ＭＳ Ｐゴシック" charset="0"/>
              </a:rPr>
              <a:t>9</a:t>
            </a:r>
            <a:r>
              <a:rPr lang="en-US" sz="2000" dirty="0">
                <a:latin typeface="Arial" charset="0"/>
                <a:ea typeface="ＭＳ Ｐゴシック" charset="0"/>
              </a:rPr>
              <a:t>) bytes/task, for tasks of duration O(1) second to O(10</a:t>
            </a:r>
            <a:r>
              <a:rPr lang="en-US" sz="2000" baseline="30000" dirty="0">
                <a:latin typeface="Arial" charset="0"/>
                <a:ea typeface="ＭＳ Ｐゴシック" charset="0"/>
              </a:rPr>
              <a:t>5</a:t>
            </a:r>
            <a:r>
              <a:rPr lang="en-US" sz="2000" dirty="0">
                <a:latin typeface="Arial" charset="0"/>
                <a:ea typeface="ＭＳ Ｐゴシック" charset="0"/>
              </a:rPr>
              <a:t>) seconds</a:t>
            </a:r>
          </a:p>
          <a:p>
            <a:pPr lvl="1"/>
            <a:endParaRPr lang="en-US" sz="2000" dirty="0">
              <a:latin typeface="Arial" charset="0"/>
              <a:ea typeface="ＭＳ Ｐゴシック" charset="0"/>
            </a:endParaRPr>
          </a:p>
          <a:p>
            <a:endParaRPr lang="en-US" sz="20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24647693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4"/>
          <p:cNvSpPr>
            <a:spLocks noGrp="1"/>
          </p:cNvSpPr>
          <p:nvPr>
            <p:ph type="title"/>
          </p:nvPr>
        </p:nvSpPr>
        <p:spPr>
          <a:xfrm>
            <a:off x="508000" y="965200"/>
            <a:ext cx="8229600" cy="808038"/>
          </a:xfrm>
        </p:spPr>
        <p:txBody>
          <a:bodyPr/>
          <a:lstStyle/>
          <a:p>
            <a:r>
              <a:rPr lang="en-US">
                <a:latin typeface="Arial" charset="0"/>
                <a:ea typeface="ＭＳ Ｐゴシック" charset="0"/>
                <a:cs typeface="ＭＳ Ｐゴシック" charset="0"/>
              </a:rPr>
              <a:t>BigJob: (Partial) Usage on XSEDE Machines</a:t>
            </a:r>
            <a:br>
              <a:rPr lang="en-US">
                <a:latin typeface="Arial" charset="0"/>
                <a:ea typeface="ＭＳ Ｐゴシック" charset="0"/>
                <a:cs typeface="ＭＳ Ｐゴシック" charset="0"/>
              </a:rPr>
            </a:br>
            <a:r>
              <a:rPr lang="en-US">
                <a:latin typeface="Arial" charset="0"/>
                <a:ea typeface="ＭＳ Ｐゴシック" charset="0"/>
                <a:cs typeface="ＭＳ Ｐゴシック" charset="0"/>
              </a:rPr>
              <a:t> </a:t>
            </a:r>
          </a:p>
        </p:txBody>
      </p:sp>
      <p:pic>
        <p:nvPicPr>
          <p:cNvPr id="67586" name="Content Placeholder 3" descr="bigjob-usage.png"/>
          <p:cNvPicPr>
            <a:picLocks noGrp="1" noChangeAspect="1"/>
          </p:cNvPicPr>
          <p:nvPr>
            <p:ph sz="half" idx="1"/>
          </p:nvPr>
        </p:nvPicPr>
        <p:blipFill>
          <a:blip r:embed="rId2">
            <a:extLst>
              <a:ext uri="{28A0092B-C50C-407E-A947-70E740481C1C}">
                <a14:useLocalDpi xmlns:a14="http://schemas.microsoft.com/office/drawing/2010/main" val="0"/>
              </a:ext>
            </a:extLst>
          </a:blip>
          <a:srcRect t="-39812" b="-39812"/>
          <a:stretch>
            <a:fillRect/>
          </a:stretch>
        </p:blipFill>
        <p:spPr/>
      </p:pic>
      <p:pic>
        <p:nvPicPr>
          <p:cNvPr id="67587" name="Content Placeholder 6" descr="ExTENCI_XSEDE_Usage-2013-03.png"/>
          <p:cNvPicPr>
            <a:picLocks noGrp="1" noChangeAspect="1"/>
          </p:cNvPicPr>
          <p:nvPr>
            <p:ph sz="half" idx="2"/>
          </p:nvPr>
        </p:nvPicPr>
        <p:blipFill>
          <a:blip r:embed="rId3">
            <a:extLst>
              <a:ext uri="{28A0092B-C50C-407E-A947-70E740481C1C}">
                <a14:useLocalDpi xmlns:a14="http://schemas.microsoft.com/office/drawing/2010/main" val="0"/>
              </a:ext>
            </a:extLst>
          </a:blip>
          <a:srcRect t="-39812" b="-39812"/>
          <a:stretch>
            <a:fillRect/>
          </a:stretch>
        </p:blipFill>
        <p:spPr/>
      </p:pic>
      <p:sp>
        <p:nvSpPr>
          <p:cNvPr id="67588" name="TextBox 4"/>
          <p:cNvSpPr txBox="1">
            <a:spLocks noChangeArrowheads="1"/>
          </p:cNvSpPr>
          <p:nvPr/>
        </p:nvSpPr>
        <p:spPr bwMode="auto">
          <a:xfrm>
            <a:off x="1562100" y="5956300"/>
            <a:ext cx="6731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&gt; 10M SUs/year (and increasing) on XSEDE machines</a:t>
            </a:r>
          </a:p>
        </p:txBody>
      </p:sp>
    </p:spTree>
    <p:extLst>
      <p:ext uri="{BB962C8B-B14F-4D97-AF65-F5344CB8AC3E}">
        <p14:creationId xmlns:p14="http://schemas.microsoft.com/office/powerpoint/2010/main" val="426745274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Outline</a:t>
            </a:r>
          </a:p>
        </p:txBody>
      </p:sp>
      <p:sp>
        <p:nvSpPr>
          <p:cNvPr id="10242" name="Content Placeholder 2"/>
          <p:cNvSpPr>
            <a:spLocks noGrp="1"/>
          </p:cNvSpPr>
          <p:nvPr>
            <p:ph idx="1"/>
          </p:nvPr>
        </p:nvSpPr>
        <p:spPr>
          <a:xfrm>
            <a:off x="276615" y="1164458"/>
            <a:ext cx="8671731" cy="4927600"/>
          </a:xfrm>
        </p:spPr>
        <p:txBody>
          <a:bodyPr/>
          <a:lstStyle/>
          <a:p>
            <a:pPr>
              <a:spcBef>
                <a:spcPts val="1800"/>
              </a:spcBef>
            </a:pPr>
            <a:r>
              <a:rPr lang="en-US" sz="2000" dirty="0" smtClean="0">
                <a:latin typeface="Arial" charset="0"/>
                <a:ea typeface="ＭＳ Ｐゴシック" charset="0"/>
                <a:cs typeface="ＭＳ Ｐゴシック" charset="0"/>
              </a:rPr>
              <a:t>Understanding “Many Simulations” </a:t>
            </a:r>
          </a:p>
          <a:p>
            <a:pPr lvl="1">
              <a:spcBef>
                <a:spcPts val="1800"/>
              </a:spcBef>
            </a:pPr>
            <a:r>
              <a:rPr lang="en-US" sz="2000" dirty="0" smtClean="0">
                <a:latin typeface="Arial" charset="0"/>
                <a:ea typeface="ＭＳ Ｐゴシック" charset="0"/>
                <a:cs typeface="ＭＳ Ｐゴシック" charset="0"/>
              </a:rPr>
              <a:t>Common many simulations scenarios, towards </a:t>
            </a:r>
            <a:r>
              <a:rPr lang="en-US" sz="2000" dirty="0">
                <a:latin typeface="Arial" charset="0"/>
                <a:ea typeface="ＭＳ Ｐゴシック" charset="0"/>
                <a:cs typeface="ＭＳ Ｐゴシック" charset="0"/>
              </a:rPr>
              <a:t>complex applications</a:t>
            </a:r>
          </a:p>
          <a:p>
            <a:pPr>
              <a:spcBef>
                <a:spcPts val="1800"/>
              </a:spcBef>
            </a:pPr>
            <a:r>
              <a:rPr lang="en-US" sz="2000" dirty="0" smtClean="0">
                <a:latin typeface="Arial" charset="0"/>
                <a:ea typeface="ＭＳ Ｐゴシック" charset="0"/>
                <a:cs typeface="ＭＳ Ｐゴシック" charset="0"/>
              </a:rPr>
              <a:t>Distributed Extreme-Scale Computing (DEC)</a:t>
            </a:r>
          </a:p>
          <a:p>
            <a:pPr lvl="1">
              <a:spcBef>
                <a:spcPts val="1800"/>
              </a:spcBef>
            </a:pPr>
            <a:r>
              <a:rPr lang="en-US" sz="2000" dirty="0">
                <a:latin typeface="Arial" charset="0"/>
                <a:ea typeface="ＭＳ Ｐゴシック" charset="0"/>
                <a:cs typeface="ＭＳ Ｐゴシック" charset="0"/>
              </a:rPr>
              <a:t>Challenges </a:t>
            </a:r>
            <a:r>
              <a:rPr lang="en-US" sz="2000" dirty="0" smtClean="0">
                <a:latin typeface="Arial" charset="0"/>
                <a:ea typeface="ＭＳ Ｐゴシック" charset="0"/>
                <a:cs typeface="ＭＳ Ｐゴシック" charset="0"/>
              </a:rPr>
              <a:t>and Requirements for many simulations scenarios</a:t>
            </a:r>
            <a:endParaRPr lang="en-US" sz="2000" dirty="0">
              <a:latin typeface="Arial" charset="0"/>
              <a:ea typeface="ＭＳ Ｐゴシック" charset="0"/>
              <a:cs typeface="ＭＳ Ｐゴシック" charset="0"/>
            </a:endParaRPr>
          </a:p>
          <a:p>
            <a:pPr>
              <a:spcBef>
                <a:spcPts val="1800"/>
              </a:spcBef>
            </a:pPr>
            <a:r>
              <a:rPr lang="en-US" sz="2000" dirty="0" smtClean="0">
                <a:latin typeface="Arial" charset="0"/>
                <a:ea typeface="ＭＳ Ｐゴシック" charset="0"/>
                <a:cs typeface="ＭＳ Ｐゴシック" charset="0"/>
              </a:rPr>
              <a:t>RADICAL </a:t>
            </a:r>
            <a:r>
              <a:rPr lang="en-US" sz="2000" dirty="0">
                <a:latin typeface="Arial" charset="0"/>
                <a:ea typeface="ＭＳ Ｐゴシック" charset="0"/>
                <a:cs typeface="ＭＳ Ｐゴシック" charset="0"/>
              </a:rPr>
              <a:t>models and tools for many-simulation </a:t>
            </a:r>
            <a:r>
              <a:rPr lang="en-US" sz="2000" dirty="0" smtClean="0">
                <a:latin typeface="Arial" charset="0"/>
                <a:ea typeface="ＭＳ Ｐゴシック" charset="0"/>
                <a:cs typeface="ＭＳ Ｐゴシック" charset="0"/>
              </a:rPr>
              <a:t>applications</a:t>
            </a:r>
          </a:p>
          <a:p>
            <a:pPr lvl="1">
              <a:spcBef>
                <a:spcPts val="1800"/>
              </a:spcBef>
            </a:pPr>
            <a:r>
              <a:rPr lang="en-US" sz="2000" dirty="0" smtClean="0">
                <a:latin typeface="Arial" charset="0"/>
                <a:ea typeface="ＭＳ Ｐゴシック" charset="0"/>
                <a:cs typeface="ＭＳ Ｐゴシック" charset="0"/>
              </a:rPr>
              <a:t>The </a:t>
            </a:r>
            <a:r>
              <a:rPr lang="en-US" sz="2000" dirty="0">
                <a:latin typeface="Arial" charset="0"/>
                <a:ea typeface="ＭＳ Ｐゴシック" charset="0"/>
                <a:cs typeface="ＭＳ Ｐゴシック" charset="0"/>
              </a:rPr>
              <a:t>present: P*, </a:t>
            </a:r>
            <a:r>
              <a:rPr lang="en-US" sz="2000" dirty="0" err="1">
                <a:latin typeface="Arial" charset="0"/>
                <a:ea typeface="ＭＳ Ｐゴシック" charset="0"/>
                <a:cs typeface="ＭＳ Ｐゴシック" charset="0"/>
              </a:rPr>
              <a:t>BigJob</a:t>
            </a:r>
            <a:r>
              <a:rPr lang="en-US" sz="2000" dirty="0">
                <a:latin typeface="Arial" charset="0"/>
                <a:ea typeface="ＭＳ Ｐゴシック" charset="0"/>
                <a:cs typeface="ＭＳ Ｐゴシック" charset="0"/>
              </a:rPr>
              <a:t> and SAGA-python and how they are used to support ensembles and replica-exchange </a:t>
            </a:r>
            <a:r>
              <a:rPr lang="en-US" sz="2000" dirty="0" smtClean="0">
                <a:latin typeface="Arial" charset="0"/>
                <a:ea typeface="ＭＳ Ｐゴシック" charset="0"/>
                <a:cs typeface="ＭＳ Ｐゴシック" charset="0"/>
              </a:rPr>
              <a:t>applications.</a:t>
            </a:r>
          </a:p>
          <a:p>
            <a:pPr>
              <a:spcBef>
                <a:spcPts val="1800"/>
              </a:spcBef>
            </a:pPr>
            <a:r>
              <a:rPr lang="en-US" sz="2000" dirty="0" smtClean="0">
                <a:latin typeface="Arial" charset="0"/>
                <a:ea typeface="ＭＳ Ｐゴシック" charset="0"/>
                <a:cs typeface="ＭＳ Ｐゴシック" charset="0"/>
              </a:rPr>
              <a:t>Future Work: Next Generation Middleware (NGMW)</a:t>
            </a:r>
          </a:p>
          <a:p>
            <a:pPr lvl="1">
              <a:spcBef>
                <a:spcPts val="1800"/>
              </a:spcBef>
            </a:pPr>
            <a:r>
              <a:rPr lang="en-US" sz="2000" dirty="0" smtClean="0">
                <a:latin typeface="Arial" charset="0"/>
                <a:ea typeface="ＭＳ Ｐゴシック" charset="0"/>
                <a:cs typeface="ＭＳ Ｐゴシック" charset="0"/>
              </a:rPr>
              <a:t>Many aspects and considerations, but focus on many simulations</a:t>
            </a:r>
          </a:p>
          <a:p>
            <a:endParaRPr lang="en-US" sz="2000" dirty="0">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SAGA: Interoperability Layer for BigJob</a:t>
            </a:r>
          </a:p>
        </p:txBody>
      </p:sp>
      <p:sp>
        <p:nvSpPr>
          <p:cNvPr id="3" name="Content Placeholder 2"/>
          <p:cNvSpPr>
            <a:spLocks noGrp="1"/>
          </p:cNvSpPr>
          <p:nvPr>
            <p:ph idx="1"/>
          </p:nvPr>
        </p:nvSpPr>
        <p:spPr>
          <a:xfrm>
            <a:off x="195263" y="1187450"/>
            <a:ext cx="8694737" cy="4876800"/>
          </a:xfrm>
        </p:spPr>
        <p:txBody>
          <a:bodyPr/>
          <a:lstStyle/>
          <a:p>
            <a:pPr>
              <a:defRPr/>
            </a:pPr>
            <a:r>
              <a:rPr lang="en-US" sz="2000" dirty="0" smtClean="0">
                <a:solidFill>
                  <a:schemeClr val="tx1">
                    <a:lumMod val="95000"/>
                    <a:lumOff val="5000"/>
                  </a:schemeClr>
                </a:solidFill>
                <a:ea typeface="ＭＳ Ｐゴシック" charset="0"/>
                <a:cs typeface="ＭＳ Ｐゴシック" charset="0"/>
              </a:rPr>
              <a:t>SAGA – Simple API for Distributed (</a:t>
            </a:r>
            <a:r>
              <a:rPr lang="ja-JP" altLang="en-US" sz="2000" dirty="0" smtClean="0">
                <a:solidFill>
                  <a:schemeClr val="tx1">
                    <a:lumMod val="95000"/>
                    <a:lumOff val="5000"/>
                  </a:schemeClr>
                </a:solidFill>
                <a:ea typeface="ＭＳ Ｐゴシック" charset="0"/>
                <a:cs typeface="ＭＳ Ｐゴシック" charset="0"/>
              </a:rPr>
              <a:t>“</a:t>
            </a:r>
            <a:r>
              <a:rPr lang="en-US" altLang="ja-JP" sz="2000" dirty="0" smtClean="0">
                <a:solidFill>
                  <a:schemeClr val="tx1">
                    <a:lumMod val="95000"/>
                    <a:lumOff val="5000"/>
                  </a:schemeClr>
                </a:solidFill>
                <a:ea typeface="ＭＳ Ｐゴシック" charset="0"/>
                <a:cs typeface="ＭＳ Ｐゴシック" charset="0"/>
              </a:rPr>
              <a:t>Grid</a:t>
            </a:r>
            <a:r>
              <a:rPr lang="ja-JP" altLang="en-US" sz="2000" dirty="0" smtClean="0">
                <a:solidFill>
                  <a:schemeClr val="tx1">
                    <a:lumMod val="95000"/>
                    <a:lumOff val="5000"/>
                  </a:schemeClr>
                </a:solidFill>
                <a:ea typeface="ＭＳ Ｐゴシック" charset="0"/>
                <a:cs typeface="ＭＳ Ｐゴシック" charset="0"/>
              </a:rPr>
              <a:t>”</a:t>
            </a:r>
            <a:r>
              <a:rPr lang="en-US" altLang="ja-JP" sz="2000" dirty="0" smtClean="0">
                <a:solidFill>
                  <a:schemeClr val="tx1">
                    <a:lumMod val="95000"/>
                    <a:lumOff val="5000"/>
                  </a:schemeClr>
                </a:solidFill>
                <a:ea typeface="ＭＳ Ｐゴシック" charset="0"/>
                <a:cs typeface="ＭＳ Ｐゴシック" charset="0"/>
              </a:rPr>
              <a:t>) Applications:</a:t>
            </a:r>
          </a:p>
          <a:p>
            <a:pPr lvl="1">
              <a:defRPr/>
            </a:pPr>
            <a:r>
              <a:rPr lang="en-US" dirty="0" smtClean="0">
                <a:latin typeface="Arial" charset="0"/>
                <a:ea typeface="ＭＳ Ｐゴシック" charset="0"/>
              </a:rPr>
              <a:t>Application level standardized (Open Grid Forum GFD.90) API.</a:t>
            </a:r>
          </a:p>
          <a:p>
            <a:pPr lvl="1">
              <a:defRPr/>
            </a:pPr>
            <a:r>
              <a:rPr lang="en-US" dirty="0" smtClean="0">
                <a:latin typeface="Arial" charset="0"/>
                <a:ea typeface="ＭＳ Ｐゴシック" charset="0"/>
              </a:rPr>
              <a:t>Application is a broad term: </a:t>
            </a:r>
            <a:r>
              <a:rPr lang="ja-JP" altLang="en-US" dirty="0" smtClean="0">
                <a:latin typeface="Arial" charset="0"/>
                <a:ea typeface="ＭＳ Ｐゴシック" charset="0"/>
              </a:rPr>
              <a:t>“</a:t>
            </a:r>
            <a:r>
              <a:rPr lang="en-US" altLang="ja-JP" dirty="0" smtClean="0">
                <a:latin typeface="Arial" charset="0"/>
                <a:ea typeface="ＭＳ Ｐゴシック" charset="0"/>
              </a:rPr>
              <a:t>one person</a:t>
            </a:r>
            <a:r>
              <a:rPr lang="ja-JP" altLang="en-US" dirty="0" smtClean="0">
                <a:latin typeface="Arial" charset="0"/>
                <a:ea typeface="ＭＳ Ｐゴシック" charset="0"/>
              </a:rPr>
              <a:t>’</a:t>
            </a:r>
            <a:r>
              <a:rPr lang="en-US" altLang="ja-JP" dirty="0" smtClean="0">
                <a:latin typeface="Arial" charset="0"/>
                <a:ea typeface="ＭＳ Ｐゴシック" charset="0"/>
              </a:rPr>
              <a:t>s application is another person</a:t>
            </a:r>
            <a:r>
              <a:rPr lang="ja-JP" altLang="en-US" dirty="0" smtClean="0">
                <a:latin typeface="Arial" charset="0"/>
                <a:ea typeface="ＭＳ Ｐゴシック" charset="0"/>
              </a:rPr>
              <a:t>’</a:t>
            </a:r>
            <a:r>
              <a:rPr lang="en-US" altLang="ja-JP" dirty="0" smtClean="0">
                <a:latin typeface="Arial" charset="0"/>
                <a:ea typeface="ＭＳ Ｐゴシック" charset="0"/>
              </a:rPr>
              <a:t>s tool (building block)</a:t>
            </a:r>
            <a:r>
              <a:rPr lang="ja-JP" altLang="en-US" dirty="0" smtClean="0">
                <a:latin typeface="Arial" charset="0"/>
                <a:ea typeface="ＭＳ Ｐゴシック" charset="0"/>
              </a:rPr>
              <a:t>”</a:t>
            </a:r>
            <a:r>
              <a:rPr lang="en-US" altLang="ja-JP" dirty="0" smtClean="0">
                <a:latin typeface="Arial" charset="0"/>
                <a:ea typeface="ＭＳ Ｐゴシック" charset="0"/>
              </a:rPr>
              <a:t>. </a:t>
            </a:r>
          </a:p>
          <a:p>
            <a:pPr>
              <a:spcBef>
                <a:spcPts val="1200"/>
              </a:spcBef>
              <a:defRPr/>
            </a:pPr>
            <a:r>
              <a:rPr lang="en-US" sz="2000" dirty="0" smtClean="0">
                <a:solidFill>
                  <a:schemeClr val="tx1">
                    <a:lumMod val="95000"/>
                    <a:lumOff val="5000"/>
                  </a:schemeClr>
                </a:solidFill>
                <a:latin typeface="Arial" charset="0"/>
                <a:ea typeface="ＭＳ Ｐゴシック" charset="0"/>
                <a:cs typeface="ＭＳ Ｐゴシック" charset="0"/>
              </a:rPr>
              <a:t>SAGA-Python:</a:t>
            </a:r>
          </a:p>
          <a:p>
            <a:pPr lvl="1">
              <a:defRPr/>
            </a:pPr>
            <a:r>
              <a:rPr lang="en-US" dirty="0" smtClean="0">
                <a:latin typeface="Arial" charset="0"/>
                <a:ea typeface="ＭＳ Ｐゴシック" charset="0"/>
              </a:rPr>
              <a:t>Native Python implementation of Open Grid Forum GFD.90.</a:t>
            </a:r>
          </a:p>
          <a:p>
            <a:pPr lvl="1">
              <a:defRPr/>
            </a:pPr>
            <a:r>
              <a:rPr lang="en-US" dirty="0" smtClean="0">
                <a:latin typeface="Arial" charset="0"/>
                <a:ea typeface="ＭＳ Ｐゴシック" charset="0"/>
              </a:rPr>
              <a:t>Allows access to different middleware / services through a unified interface </a:t>
            </a:r>
          </a:p>
          <a:p>
            <a:pPr lvl="1">
              <a:defRPr/>
            </a:pPr>
            <a:r>
              <a:rPr lang="en-US" dirty="0" smtClean="0">
                <a:latin typeface="Arial" charset="0"/>
                <a:ea typeface="ＭＳ Ｐゴシック" charset="0"/>
              </a:rPr>
              <a:t>Provides access via different backend plug-ins (</a:t>
            </a:r>
            <a:r>
              <a:rPr lang="ja-JP" altLang="en-US" dirty="0" smtClean="0">
                <a:latin typeface="Arial" charset="0"/>
                <a:ea typeface="ＭＳ Ｐゴシック" charset="0"/>
              </a:rPr>
              <a:t>“</a:t>
            </a:r>
            <a:r>
              <a:rPr lang="en-US" altLang="ja-JP" dirty="0" smtClean="0">
                <a:latin typeface="Arial" charset="0"/>
                <a:ea typeface="ＭＳ Ｐゴシック" charset="0"/>
              </a:rPr>
              <a:t>adaptors</a:t>
            </a:r>
            <a:r>
              <a:rPr lang="ja-JP" altLang="en-US" dirty="0" smtClean="0">
                <a:latin typeface="Arial" charset="0"/>
                <a:ea typeface="ＭＳ Ｐゴシック" charset="0"/>
              </a:rPr>
              <a:t>”</a:t>
            </a:r>
            <a:r>
              <a:rPr lang="en-US" altLang="ja-JP" dirty="0" smtClean="0">
                <a:latin typeface="Arial" charset="0"/>
                <a:ea typeface="ＭＳ Ｐゴシック" charset="0"/>
              </a:rPr>
              <a:t>).</a:t>
            </a:r>
          </a:p>
          <a:p>
            <a:pPr lvl="1">
              <a:defRPr/>
            </a:pPr>
            <a:r>
              <a:rPr lang="en-US" dirty="0" smtClean="0">
                <a:latin typeface="Arial" charset="0"/>
                <a:ea typeface="ＭＳ Ｐゴシック" charset="0"/>
              </a:rPr>
              <a:t>SAGA-Python provides both a common API, but also unified semantics across heterogeneous middleware:</a:t>
            </a:r>
          </a:p>
          <a:p>
            <a:pPr marL="1452563" lvl="3" indent="-342900">
              <a:buFont typeface="Arial" charset="0"/>
              <a:buChar char="•"/>
              <a:defRPr/>
            </a:pPr>
            <a:r>
              <a:rPr lang="en-US" sz="1800" dirty="0" smtClean="0">
                <a:latin typeface="Arial" charset="0"/>
                <a:ea typeface="ＭＳ Ｐゴシック" charset="0"/>
              </a:rPr>
              <a:t>Transparent Remote operations (SSH / GSISSH tunneling).</a:t>
            </a:r>
          </a:p>
          <a:p>
            <a:pPr marL="1452563" lvl="3" indent="-342900">
              <a:buFont typeface="Arial" charset="0"/>
              <a:buChar char="•"/>
              <a:defRPr/>
            </a:pPr>
            <a:r>
              <a:rPr lang="en-US" sz="1800" dirty="0" smtClean="0">
                <a:latin typeface="Arial" charset="0"/>
                <a:ea typeface="ＭＳ Ｐゴシック" charset="0"/>
              </a:rPr>
              <a:t>Asynchronous operations.</a:t>
            </a:r>
          </a:p>
          <a:p>
            <a:pPr marL="1452563" lvl="3" indent="-342900">
              <a:buFont typeface="Arial" charset="0"/>
              <a:buChar char="•"/>
              <a:defRPr/>
            </a:pPr>
            <a:r>
              <a:rPr lang="en-US" sz="1800" dirty="0" smtClean="0">
                <a:latin typeface="Arial" charset="0"/>
                <a:ea typeface="ＭＳ Ｐゴシック" charset="0"/>
              </a:rPr>
              <a:t>Callbacks.</a:t>
            </a:r>
          </a:p>
          <a:p>
            <a:pPr marL="1452563" lvl="3" indent="-342900">
              <a:buFont typeface="Arial" charset="0"/>
              <a:buChar char="•"/>
              <a:defRPr/>
            </a:pPr>
            <a:r>
              <a:rPr lang="en-US" sz="1800" dirty="0" smtClean="0">
                <a:latin typeface="Arial" charset="0"/>
                <a:ea typeface="ＭＳ Ｐゴシック" charset="0"/>
              </a:rPr>
              <a:t>Error Handling.</a:t>
            </a:r>
          </a:p>
          <a:p>
            <a:pPr>
              <a:defRPr/>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ChangeArrowheads="1"/>
          </p:cNvSpPr>
          <p:nvPr>
            <p:ph type="title"/>
          </p:nvPr>
        </p:nvSpPr>
        <p:spPr/>
        <p:txBody>
          <a:bodyPr/>
          <a:lstStyle/>
          <a:p>
            <a:r>
              <a:rPr lang="en-US" dirty="0" smtClean="0">
                <a:latin typeface="Arial" charset="0"/>
                <a:ea typeface="ＭＳ Ｐゴシック" charset="0"/>
                <a:cs typeface="ＭＳ Ｐゴシック" charset="0"/>
              </a:rPr>
              <a:t>SAGA Schematic</a:t>
            </a:r>
            <a:endParaRPr lang="en-US" dirty="0">
              <a:latin typeface="Arial" charset="0"/>
              <a:ea typeface="ＭＳ Ｐゴシック" charset="0"/>
              <a:cs typeface="ＭＳ Ｐゴシック" charset="0"/>
            </a:endParaRPr>
          </a:p>
        </p:txBody>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5113" y="1522413"/>
            <a:ext cx="6061075" cy="451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6208745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4"/>
          <p:cNvSpPr>
            <a:spLocks noGrp="1"/>
          </p:cNvSpPr>
          <p:nvPr>
            <p:ph type="title"/>
          </p:nvPr>
        </p:nvSpPr>
        <p:spPr>
          <a:xfrm>
            <a:off x="367794" y="213773"/>
            <a:ext cx="8229600" cy="808038"/>
          </a:xfrm>
        </p:spPr>
        <p:txBody>
          <a:bodyPr/>
          <a:lstStyle/>
          <a:p>
            <a:r>
              <a:rPr lang="en-US" sz="2800" dirty="0">
                <a:latin typeface="Arial" charset="0"/>
                <a:ea typeface="ＭＳ Ｐゴシック" charset="0"/>
                <a:cs typeface="ＭＳ Ｐゴシック" charset="0"/>
              </a:rPr>
              <a:t>SAGA: Interoperability layer upon which other tools and applications are built</a:t>
            </a:r>
            <a:br>
              <a:rPr lang="en-US" sz="2800" dirty="0">
                <a:latin typeface="Arial" charset="0"/>
                <a:ea typeface="ＭＳ Ｐゴシック" charset="0"/>
                <a:cs typeface="ＭＳ Ｐゴシック" charset="0"/>
              </a:rPr>
            </a:br>
            <a:endParaRPr lang="en-US" sz="2800" dirty="0">
              <a:latin typeface="Arial" charset="0"/>
              <a:ea typeface="ＭＳ Ｐゴシック" charset="0"/>
              <a:cs typeface="ＭＳ Ｐゴシック" charset="0"/>
            </a:endParaRPr>
          </a:p>
        </p:txBody>
      </p:sp>
      <p:sp>
        <p:nvSpPr>
          <p:cNvPr id="75778" name="Content Placeholder 3"/>
          <p:cNvSpPr>
            <a:spLocks noGrp="1"/>
          </p:cNvSpPr>
          <p:nvPr>
            <p:ph idx="4294967295"/>
          </p:nvPr>
        </p:nvSpPr>
        <p:spPr>
          <a:xfrm>
            <a:off x="394206" y="1142283"/>
            <a:ext cx="8229600" cy="4533900"/>
          </a:xfrm>
        </p:spPr>
        <p:txBody>
          <a:bodyPr/>
          <a:lstStyle/>
          <a:p>
            <a:r>
              <a:rPr lang="en-US" sz="2000" dirty="0">
                <a:latin typeface="Arial" charset="0"/>
                <a:ea typeface="ＭＳ Ｐゴシック" charset="0"/>
                <a:cs typeface="ＭＳ Ｐゴシック" charset="0"/>
              </a:rPr>
              <a:t>HOW SAGA is Used?</a:t>
            </a:r>
          </a:p>
          <a:p>
            <a:pPr lvl="1"/>
            <a:r>
              <a:rPr lang="en-US" sz="2000" dirty="0">
                <a:latin typeface="Arial" charset="0"/>
                <a:ea typeface="ＭＳ Ｐゴシック" charset="0"/>
              </a:rPr>
              <a:t>Uniform Access-layer to DCI, </a:t>
            </a:r>
            <a:r>
              <a:rPr lang="en-US" sz="2000" dirty="0" err="1">
                <a:latin typeface="Arial" charset="0"/>
                <a:ea typeface="ＭＳ Ｐゴシック" charset="0"/>
              </a:rPr>
              <a:t>e.g</a:t>
            </a:r>
            <a:r>
              <a:rPr lang="en-US" sz="2000" dirty="0">
                <a:latin typeface="Arial" charset="0"/>
                <a:ea typeface="ＭＳ Ｐゴシック" charset="0"/>
              </a:rPr>
              <a:t>, EGI, XSEDE, </a:t>
            </a:r>
            <a:r>
              <a:rPr lang="en-US" sz="2000" dirty="0" err="1">
                <a:latin typeface="Arial" charset="0"/>
                <a:ea typeface="ＭＳ Ｐゴシック" charset="0"/>
              </a:rPr>
              <a:t>etc</a:t>
            </a:r>
            <a:endParaRPr lang="en-US" sz="2000" dirty="0">
              <a:latin typeface="Arial" charset="0"/>
              <a:ea typeface="ＭＳ Ｐゴシック" charset="0"/>
            </a:endParaRPr>
          </a:p>
          <a:p>
            <a:pPr lvl="1"/>
            <a:r>
              <a:rPr lang="en-US" sz="2000" dirty="0">
                <a:latin typeface="Arial" charset="0"/>
                <a:ea typeface="ＭＳ Ｐゴシック" charset="0"/>
              </a:rPr>
              <a:t>Application </a:t>
            </a:r>
            <a:r>
              <a:rPr lang="ja-JP" altLang="en-US" sz="2000" dirty="0">
                <a:latin typeface="Arial" charset="0"/>
                <a:ea typeface="ＭＳ Ｐゴシック" charset="0"/>
              </a:rPr>
              <a:t>“</a:t>
            </a:r>
            <a:r>
              <a:rPr lang="en-US" altLang="ja-JP" sz="2000" dirty="0">
                <a:latin typeface="Arial" charset="0"/>
                <a:ea typeface="ＭＳ Ｐゴシック" charset="0"/>
              </a:rPr>
              <a:t>Scripting Layer</a:t>
            </a:r>
            <a:r>
              <a:rPr lang="ja-JP" altLang="en-US" sz="2000" dirty="0">
                <a:latin typeface="Arial" charset="0"/>
                <a:ea typeface="ＭＳ Ｐゴシック" charset="0"/>
              </a:rPr>
              <a:t>”</a:t>
            </a:r>
            <a:r>
              <a:rPr lang="en-US" altLang="ja-JP" sz="2000" dirty="0">
                <a:latin typeface="Arial" charset="0"/>
                <a:ea typeface="ＭＳ Ｐゴシック" charset="0"/>
              </a:rPr>
              <a:t> to DCI</a:t>
            </a:r>
          </a:p>
          <a:p>
            <a:pPr lvl="1"/>
            <a:r>
              <a:rPr lang="en-US" sz="2000" dirty="0">
                <a:latin typeface="Arial" charset="0"/>
                <a:ea typeface="ＭＳ Ｐゴシック" charset="0"/>
              </a:rPr>
              <a:t>Build tools, middleware services and capabilities e.g. Gateways, </a:t>
            </a:r>
            <a:endParaRPr lang="en-US" sz="2200" dirty="0">
              <a:latin typeface="Arial" charset="0"/>
              <a:ea typeface="ＭＳ Ｐゴシック" charset="0"/>
            </a:endParaRPr>
          </a:p>
          <a:p>
            <a:r>
              <a:rPr lang="en-US" sz="2000" dirty="0">
                <a:latin typeface="Arial" charset="0"/>
                <a:ea typeface="ＭＳ Ｐゴシック" charset="0"/>
                <a:cs typeface="ＭＳ Ｐゴシック" charset="0"/>
              </a:rPr>
              <a:t>WHAT is SAGA Used for?</a:t>
            </a:r>
          </a:p>
          <a:p>
            <a:pPr lvl="1"/>
            <a:r>
              <a:rPr lang="en-US" sz="2000" dirty="0">
                <a:latin typeface="Arial" charset="0"/>
                <a:ea typeface="ＭＳ Ｐゴシック" charset="0"/>
              </a:rPr>
              <a:t>Production-grade science and engineering and research tool to design, implement  and reason about distributed programming models, systems  and applications</a:t>
            </a:r>
          </a:p>
          <a:p>
            <a:r>
              <a:rPr lang="en-US" dirty="0">
                <a:latin typeface="Arial" charset="0"/>
                <a:ea typeface="ＭＳ Ｐゴシック" charset="0"/>
                <a:cs typeface="ＭＳ Ｐゴシック" charset="0"/>
              </a:rPr>
              <a:t>Where is SAGA Used?</a:t>
            </a:r>
          </a:p>
          <a:p>
            <a:pPr lvl="1"/>
            <a:r>
              <a:rPr lang="en-US" dirty="0">
                <a:latin typeface="Arial" charset="0"/>
                <a:ea typeface="ＭＳ Ｐゴシック" charset="0"/>
              </a:rPr>
              <a:t>Pilot-job and Workflow systems, science gateways and web portals </a:t>
            </a:r>
          </a:p>
          <a:p>
            <a:pPr lvl="1"/>
            <a:r>
              <a:rPr lang="en-US" dirty="0">
                <a:latin typeface="Arial" charset="0"/>
                <a:ea typeface="ＭＳ Ｐゴシック" charset="0"/>
              </a:rPr>
              <a:t>Domain-specific (distributed) applications, libraries and frameworks</a:t>
            </a:r>
          </a:p>
          <a:p>
            <a:endParaRPr lang="en-US" sz="24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73718922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95263" y="185738"/>
            <a:ext cx="8694737" cy="808037"/>
          </a:xfrm>
        </p:spPr>
        <p:txBody>
          <a:bodyPr/>
          <a:lstStyle/>
          <a:p>
            <a:r>
              <a:rPr lang="en-US" dirty="0" err="1">
                <a:latin typeface="Arial" charset="0"/>
                <a:ea typeface="ＭＳ Ｐゴシック" charset="0"/>
                <a:cs typeface="ＭＳ Ｐゴシック" charset="0"/>
              </a:rPr>
              <a:t>Async</a:t>
            </a:r>
            <a:r>
              <a:rPr lang="en-US" dirty="0">
                <a:latin typeface="Arial" charset="0"/>
                <a:ea typeface="ＭＳ Ｐゴシック" charset="0"/>
                <a:cs typeface="ＭＳ Ｐゴシック" charset="0"/>
              </a:rPr>
              <a:t> Replica-Exchange </a:t>
            </a:r>
            <a:r>
              <a:rPr lang="en-US" dirty="0" smtClean="0">
                <a:latin typeface="Arial" charset="0"/>
                <a:ea typeface="ＭＳ Ｐゴシック" charset="0"/>
                <a:cs typeface="ＭＳ Ｐゴシック" charset="0"/>
              </a:rPr>
              <a:t>Library</a:t>
            </a:r>
            <a:endParaRPr lang="en-US" dirty="0">
              <a:latin typeface="Arial" charset="0"/>
              <a:ea typeface="ＭＳ Ｐゴシック" charset="0"/>
              <a:cs typeface="ＭＳ Ｐゴシック" charset="0"/>
            </a:endParaRPr>
          </a:p>
        </p:txBody>
      </p:sp>
      <p:sp>
        <p:nvSpPr>
          <p:cNvPr id="47106" name="Content Placeholder 2"/>
          <p:cNvSpPr>
            <a:spLocks noGrp="1"/>
          </p:cNvSpPr>
          <p:nvPr>
            <p:ph idx="1"/>
          </p:nvPr>
        </p:nvSpPr>
        <p:spPr>
          <a:xfrm>
            <a:off x="195263" y="1187450"/>
            <a:ext cx="8694737" cy="1431925"/>
          </a:xfrm>
        </p:spPr>
        <p:txBody>
          <a:bodyPr/>
          <a:lstStyle/>
          <a:p>
            <a:pPr marL="298450" indent="-298450">
              <a:defRPr/>
            </a:pPr>
            <a:r>
              <a:rPr lang="en-US" sz="2000" dirty="0" smtClean="0">
                <a:latin typeface="Arial" charset="0"/>
                <a:ea typeface="ＭＳ Ｐゴシック" charset="0"/>
                <a:cs typeface="ＭＳ Ｐゴシック" charset="0"/>
              </a:rPr>
              <a:t>Built to perform file-based asynchronous parallel replica exchange.</a:t>
            </a:r>
          </a:p>
          <a:p>
            <a:pPr marL="285750" indent="-285750" eaLnBrk="1" hangingPunct="1">
              <a:lnSpc>
                <a:spcPct val="90000"/>
              </a:lnSpc>
              <a:buFont typeface="Arial"/>
              <a:buChar char="•"/>
              <a:defRPr/>
            </a:pPr>
            <a:r>
              <a:rPr lang="en-US" sz="2000" dirty="0" smtClean="0">
                <a:solidFill>
                  <a:srgbClr val="000000"/>
                </a:solidFill>
              </a:rPr>
              <a:t>Platform independent library.</a:t>
            </a:r>
            <a:endParaRPr lang="en-US" sz="2000" dirty="0">
              <a:solidFill>
                <a:srgbClr val="000000"/>
              </a:solidFill>
            </a:endParaRPr>
          </a:p>
        </p:txBody>
      </p:sp>
      <p:sp>
        <p:nvSpPr>
          <p:cNvPr id="27651" name="TextBox 1"/>
          <p:cNvSpPr txBox="1">
            <a:spLocks noChangeArrowheads="1"/>
          </p:cNvSpPr>
          <p:nvPr/>
        </p:nvSpPr>
        <p:spPr bwMode="auto">
          <a:xfrm>
            <a:off x="2146300" y="5743575"/>
            <a:ext cx="4906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https://github.com/saga-project/asyncre-bigjob</a:t>
            </a:r>
          </a:p>
        </p:txBody>
      </p:sp>
      <p:pic>
        <p:nvPicPr>
          <p:cNvPr id="27652" name="Picture 1" descr="replica-exchange.png"/>
          <p:cNvPicPr>
            <a:picLocks noChangeAspect="1"/>
          </p:cNvPicPr>
          <p:nvPr/>
        </p:nvPicPr>
        <p:blipFill>
          <a:blip r:embed="rId3">
            <a:extLst>
              <a:ext uri="{28A0092B-C50C-407E-A947-70E740481C1C}">
                <a14:useLocalDpi xmlns:a14="http://schemas.microsoft.com/office/drawing/2010/main" val="0"/>
              </a:ext>
            </a:extLst>
          </a:blip>
          <a:srcRect l="2792" t="8032" r="7907" b="6976"/>
          <a:stretch>
            <a:fillRect/>
          </a:stretch>
        </p:blipFill>
        <p:spPr bwMode="auto">
          <a:xfrm>
            <a:off x="1703388" y="2322513"/>
            <a:ext cx="5757862" cy="317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2725" y="1079500"/>
            <a:ext cx="4394200"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8"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4463" y="1187450"/>
            <a:ext cx="3686175" cy="264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extBox 3"/>
          <p:cNvSpPr txBox="1">
            <a:spLocks noChangeArrowheads="1"/>
          </p:cNvSpPr>
          <p:nvPr/>
        </p:nvSpPr>
        <p:spPr bwMode="auto">
          <a:xfrm>
            <a:off x="219075" y="4364428"/>
            <a:ext cx="8697913"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2400">
                <a:solidFill>
                  <a:schemeClr val="tx1"/>
                </a:solidFill>
                <a:latin typeface="Arial" charset="0"/>
                <a:ea typeface="ＭＳ Ｐゴシック" charset="0"/>
                <a:cs typeface="ＭＳ Ｐゴシック" charset="0"/>
              </a:defRPr>
            </a:lvl1pPr>
            <a:lvl2pPr marL="2857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600"/>
              </a:spcBef>
              <a:buFont typeface="Arial" charset="0"/>
              <a:buChar char="•"/>
            </a:pPr>
            <a:r>
              <a:rPr lang="en-US" sz="2000" dirty="0"/>
              <a:t>Ideal performance considered to be zero coupling in this case.</a:t>
            </a:r>
          </a:p>
          <a:p>
            <a:pPr eaLnBrk="1" hangingPunct="1">
              <a:spcBef>
                <a:spcPts val="600"/>
              </a:spcBef>
              <a:buFont typeface="Arial" charset="0"/>
              <a:buChar char="•"/>
            </a:pPr>
            <a:r>
              <a:rPr lang="en-US" sz="2000" dirty="0"/>
              <a:t>Diminished results due to coordination overheads.</a:t>
            </a:r>
          </a:p>
          <a:p>
            <a:pPr eaLnBrk="1" hangingPunct="1">
              <a:spcBef>
                <a:spcPts val="600"/>
              </a:spcBef>
              <a:buFont typeface="Arial" charset="0"/>
              <a:buChar char="•"/>
            </a:pPr>
            <a:r>
              <a:rPr lang="en-US" sz="2000" dirty="0"/>
              <a:t>Scientists are free to choose the best tradeoff between simulation speed and number of concurrent replicas.</a:t>
            </a:r>
          </a:p>
          <a:p>
            <a:pPr lvl="1" eaLnBrk="1" hangingPunct="1">
              <a:spcBef>
                <a:spcPts val="600"/>
              </a:spcBef>
              <a:buFont typeface="Arial" charset="0"/>
              <a:buChar char="•"/>
            </a:pPr>
            <a:r>
              <a:rPr lang="en-US" sz="2000" dirty="0" err="1" smtClean="0"/>
              <a:t>BigJob</a:t>
            </a:r>
            <a:r>
              <a:rPr lang="en-US" sz="2000" dirty="0"/>
              <a:t>-</a:t>
            </a:r>
            <a:r>
              <a:rPr lang="en-US" sz="2000" dirty="0" smtClean="0"/>
              <a:t>based </a:t>
            </a:r>
            <a:r>
              <a:rPr lang="en-US" sz="2000" dirty="0" err="1" smtClean="0"/>
              <a:t>Repex</a:t>
            </a:r>
            <a:r>
              <a:rPr lang="en-US" sz="2000" dirty="0"/>
              <a:t>: Amongst the earliest QM/MM.</a:t>
            </a:r>
          </a:p>
        </p:txBody>
      </p:sp>
      <p:sp>
        <p:nvSpPr>
          <p:cNvPr id="29700" name="Title 1"/>
          <p:cNvSpPr>
            <a:spLocks noGrp="1"/>
          </p:cNvSpPr>
          <p:nvPr>
            <p:ph type="title"/>
          </p:nvPr>
        </p:nvSpPr>
        <p:spPr>
          <a:xfrm>
            <a:off x="195263" y="185738"/>
            <a:ext cx="8694737" cy="808037"/>
          </a:xfrm>
        </p:spPr>
        <p:txBody>
          <a:bodyPr/>
          <a:lstStyle/>
          <a:p>
            <a:r>
              <a:rPr lang="en-US" dirty="0" err="1">
                <a:latin typeface="Arial" charset="0"/>
                <a:ea typeface="ＭＳ Ｐゴシック" charset="0"/>
                <a:cs typeface="ＭＳ Ｐゴシック" charset="0"/>
              </a:rPr>
              <a:t>Async</a:t>
            </a:r>
            <a:r>
              <a:rPr lang="en-US" dirty="0">
                <a:latin typeface="Arial" charset="0"/>
                <a:ea typeface="ＭＳ Ｐゴシック" charset="0"/>
                <a:cs typeface="ＭＳ Ｐゴシック" charset="0"/>
              </a:rPr>
              <a:t> Replica-Exchange </a:t>
            </a:r>
            <a:r>
              <a:rPr lang="en-US" dirty="0" smtClean="0">
                <a:latin typeface="Arial" charset="0"/>
                <a:ea typeface="ＭＳ Ｐゴシック" charset="0"/>
                <a:cs typeface="ＭＳ Ｐゴシック" charset="0"/>
              </a:rPr>
              <a:t>Library</a:t>
            </a:r>
            <a:endParaRPr lang="en-US" dirty="0">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txBox="1">
            <a:spLocks/>
          </p:cNvSpPr>
          <p:nvPr/>
        </p:nvSpPr>
        <p:spPr bwMode="auto">
          <a:xfrm>
            <a:off x="401638" y="574675"/>
            <a:ext cx="80010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b="1" dirty="0" smtClean="0">
                <a:cs typeface="Arial" charset="0"/>
              </a:rPr>
              <a:t>What is a Nucleosome?</a:t>
            </a:r>
          </a:p>
        </p:txBody>
      </p:sp>
      <p:pic>
        <p:nvPicPr>
          <p:cNvPr id="77826" name="Picture 1"/>
          <p:cNvPicPr>
            <a:picLocks noChangeAspect="1" noChangeArrowheads="1"/>
          </p:cNvPicPr>
          <p:nvPr/>
        </p:nvPicPr>
        <p:blipFill>
          <a:blip r:embed="rId2">
            <a:extLst>
              <a:ext uri="{28A0092B-C50C-407E-A947-70E740481C1C}">
                <a14:useLocalDpi xmlns:a14="http://schemas.microsoft.com/office/drawing/2010/main" val="0"/>
              </a:ext>
            </a:extLst>
          </a:blip>
          <a:srcRect l="10373"/>
          <a:stretch>
            <a:fillRect/>
          </a:stretch>
        </p:blipFill>
        <p:spPr bwMode="auto">
          <a:xfrm>
            <a:off x="465138" y="1590675"/>
            <a:ext cx="4506912" cy="490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round/>
                <a:headEnd/>
                <a:tailEnd/>
              </a14:hiddenLine>
            </a:ext>
          </a:extLst>
        </p:spPr>
      </p:pic>
      <p:sp>
        <p:nvSpPr>
          <p:cNvPr id="5" name="Cloud Callout 4"/>
          <p:cNvSpPr/>
          <p:nvPr/>
        </p:nvSpPr>
        <p:spPr>
          <a:xfrm>
            <a:off x="4084638" y="3978275"/>
            <a:ext cx="2667000" cy="2057400"/>
          </a:xfrm>
          <a:prstGeom prst="cloudCallout">
            <a:avLst>
              <a:gd name="adj1" fmla="val -83553"/>
              <a:gd name="adj2" fmla="val -31969"/>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a:endParaRPr>
          </a:p>
        </p:txBody>
      </p:sp>
      <p:pic>
        <p:nvPicPr>
          <p:cNvPr id="77828" name="Picture 10" descr="https://wikispaces.psu.edu/download/attachments/46924774/image-3.jpg"/>
          <p:cNvPicPr>
            <a:picLocks noChangeAspect="1" noChangeArrowheads="1"/>
          </p:cNvPicPr>
          <p:nvPr/>
        </p:nvPicPr>
        <p:blipFill>
          <a:blip r:embed="rId3">
            <a:extLst>
              <a:ext uri="{28A0092B-C50C-407E-A947-70E740481C1C}">
                <a14:useLocalDpi xmlns:a14="http://schemas.microsoft.com/office/drawing/2010/main" val="0"/>
              </a:ext>
            </a:extLst>
          </a:blip>
          <a:srcRect l="5042" t="13535" r="5254" b="6100"/>
          <a:stretch>
            <a:fillRect/>
          </a:stretch>
        </p:blipFill>
        <p:spPr bwMode="auto">
          <a:xfrm>
            <a:off x="4846638" y="435927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https://encrypted-tbn2.gstatic.com/images?q=tbn:ANd9GcRrYluivkBwiJKwKQNb1bImeJ9XSXFkqNMFnadLWDpUNjeClGc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3625" y="1216080"/>
            <a:ext cx="2151029" cy="306636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78595350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txBox="1">
            <a:spLocks/>
          </p:cNvSpPr>
          <p:nvPr/>
        </p:nvSpPr>
        <p:spPr bwMode="auto">
          <a:xfrm>
            <a:off x="236538" y="0"/>
            <a:ext cx="80010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b="1" dirty="0" smtClean="0">
                <a:cs typeface="Arial" charset="0"/>
              </a:rPr>
              <a:t>Computational Workflow</a:t>
            </a:r>
            <a:endParaRPr lang="en-US" sz="3200" b="1" dirty="0">
              <a:cs typeface="Arial" charset="0"/>
            </a:endParaRPr>
          </a:p>
        </p:txBody>
      </p:sp>
      <p:sp>
        <p:nvSpPr>
          <p:cNvPr id="4" name="Content Placeholder 2"/>
          <p:cNvSpPr txBox="1">
            <a:spLocks/>
          </p:cNvSpPr>
          <p:nvPr/>
        </p:nvSpPr>
        <p:spPr>
          <a:xfrm>
            <a:off x="450850" y="1208088"/>
            <a:ext cx="8153400" cy="44958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2000" b="1" dirty="0" smtClean="0"/>
              <a:t>20ns simulation broken into chained sequence of 20 1ns simulations</a:t>
            </a:r>
          </a:p>
          <a:p>
            <a:pPr lvl="1">
              <a:defRPr/>
            </a:pPr>
            <a:r>
              <a:rPr lang="en-US" sz="1600" dirty="0" smtClean="0">
                <a:solidFill>
                  <a:schemeClr val="accent2">
                    <a:lumMod val="75000"/>
                  </a:schemeClr>
                </a:solidFill>
              </a:rPr>
              <a:t>Output of each required as input to next</a:t>
            </a:r>
          </a:p>
          <a:p>
            <a:pPr>
              <a:defRPr/>
            </a:pPr>
            <a:r>
              <a:rPr lang="en-US" sz="2000" b="1" dirty="0" smtClean="0"/>
              <a:t>Hierarchical directory structure </a:t>
            </a:r>
          </a:p>
          <a:p>
            <a:pPr marL="457200" lvl="1" indent="0">
              <a:buFont typeface="Arial"/>
              <a:buNone/>
              <a:defRPr/>
            </a:pPr>
            <a:r>
              <a:rPr lang="en-US" sz="1600" dirty="0" smtClean="0">
                <a:solidFill>
                  <a:schemeClr val="accent2">
                    <a:lumMod val="75000"/>
                  </a:schemeClr>
                </a:solidFill>
              </a:rPr>
              <a:t>| -&gt; Common </a:t>
            </a:r>
            <a:r>
              <a:rPr lang="en-US" sz="1600" dirty="0" err="1" smtClean="0">
                <a:solidFill>
                  <a:schemeClr val="accent2">
                    <a:lumMod val="75000"/>
                  </a:schemeClr>
                </a:solidFill>
              </a:rPr>
              <a:t>Config</a:t>
            </a:r>
            <a:r>
              <a:rPr lang="en-US" sz="1600" dirty="0" smtClean="0">
                <a:solidFill>
                  <a:schemeClr val="accent2">
                    <a:lumMod val="75000"/>
                  </a:schemeClr>
                </a:solidFill>
              </a:rPr>
              <a:t> files (one for each sequence)</a:t>
            </a:r>
          </a:p>
          <a:p>
            <a:pPr marL="457200" lvl="1" indent="0">
              <a:buFont typeface="Arial"/>
              <a:buNone/>
              <a:defRPr/>
            </a:pPr>
            <a:r>
              <a:rPr lang="en-US" sz="1600" dirty="0" smtClean="0">
                <a:solidFill>
                  <a:schemeClr val="accent2">
                    <a:lumMod val="75000"/>
                  </a:schemeClr>
                </a:solidFill>
              </a:rPr>
              <a:t>| -&gt; 5 nucleosome-free regions of chromosome</a:t>
            </a:r>
          </a:p>
          <a:p>
            <a:pPr marL="457200" lvl="1" indent="0">
              <a:buFont typeface="Arial"/>
              <a:buNone/>
              <a:defRPr/>
            </a:pPr>
            <a:r>
              <a:rPr lang="en-US" sz="1600" dirty="0" smtClean="0">
                <a:solidFill>
                  <a:schemeClr val="accent2">
                    <a:lumMod val="75000"/>
                  </a:schemeClr>
                </a:solidFill>
              </a:rPr>
              <a:t>| - - Common </a:t>
            </a:r>
            <a:r>
              <a:rPr lang="en-US" sz="1600" dirty="0" err="1" smtClean="0">
                <a:solidFill>
                  <a:schemeClr val="accent2">
                    <a:lumMod val="75000"/>
                  </a:schemeClr>
                </a:solidFill>
              </a:rPr>
              <a:t>Param</a:t>
            </a:r>
            <a:r>
              <a:rPr lang="en-US" sz="1600" dirty="0" smtClean="0">
                <a:solidFill>
                  <a:schemeClr val="accent2">
                    <a:lumMod val="75000"/>
                  </a:schemeClr>
                </a:solidFill>
              </a:rPr>
              <a:t> files for each system</a:t>
            </a:r>
          </a:p>
          <a:p>
            <a:pPr marL="457200" lvl="1" indent="0">
              <a:buFont typeface="Arial"/>
              <a:buNone/>
              <a:defRPr/>
            </a:pPr>
            <a:r>
              <a:rPr lang="en-US" sz="1600" dirty="0" smtClean="0">
                <a:solidFill>
                  <a:schemeClr val="accent2">
                    <a:lumMod val="75000"/>
                  </a:schemeClr>
                </a:solidFill>
              </a:rPr>
              <a:t>| - -&gt; 21 threading position</a:t>
            </a:r>
          </a:p>
          <a:p>
            <a:pPr marL="457200" lvl="1" indent="0">
              <a:buFont typeface="Arial"/>
              <a:buNone/>
              <a:defRPr/>
            </a:pPr>
            <a:r>
              <a:rPr lang="en-US" sz="1600" dirty="0" smtClean="0">
                <a:solidFill>
                  <a:schemeClr val="accent2">
                    <a:lumMod val="75000"/>
                  </a:schemeClr>
                </a:solidFill>
              </a:rPr>
              <a:t>| - - - 20 chained sequences</a:t>
            </a:r>
          </a:p>
          <a:p>
            <a:pPr>
              <a:defRPr/>
            </a:pPr>
            <a:r>
              <a:rPr lang="en-US" sz="2000" b="1" dirty="0"/>
              <a:t>Data flow</a:t>
            </a:r>
          </a:p>
          <a:p>
            <a:pPr lvl="1">
              <a:defRPr/>
            </a:pPr>
            <a:r>
              <a:rPr lang="en-US" sz="1600" dirty="0">
                <a:solidFill>
                  <a:schemeClr val="accent2">
                    <a:lumMod val="75000"/>
                  </a:schemeClr>
                </a:solidFill>
              </a:rPr>
              <a:t>COOR, VEL, XSC </a:t>
            </a:r>
            <a:r>
              <a:rPr lang="en-US" sz="1600" dirty="0">
                <a:solidFill>
                  <a:schemeClr val="accent2">
                    <a:lumMod val="75000"/>
                  </a:schemeClr>
                </a:solidFill>
                <a:sym typeface="Wingdings" pitchFamily="2" charset="2"/>
              </a:rPr>
              <a:t> COOR’, VEL’, XSC’ + </a:t>
            </a:r>
            <a:r>
              <a:rPr lang="en-US" sz="1600" b="1" dirty="0">
                <a:solidFill>
                  <a:schemeClr val="accent2">
                    <a:lumMod val="75000"/>
                  </a:schemeClr>
                </a:solidFill>
                <a:sym typeface="Wingdings" pitchFamily="2" charset="2"/>
              </a:rPr>
              <a:t>DCD, DVD</a:t>
            </a:r>
            <a:r>
              <a:rPr lang="en-US" sz="1600" dirty="0">
                <a:solidFill>
                  <a:schemeClr val="accent2">
                    <a:lumMod val="75000"/>
                  </a:schemeClr>
                </a:solidFill>
                <a:sym typeface="Wingdings" pitchFamily="2" charset="2"/>
              </a:rPr>
              <a:t>, XST, OUT, ERR</a:t>
            </a:r>
          </a:p>
          <a:p>
            <a:pPr marL="457200" lvl="1" indent="0">
              <a:buFont typeface="Arial"/>
              <a:buNone/>
              <a:defRPr/>
            </a:pPr>
            <a:r>
              <a:rPr lang="en-US" sz="1600" dirty="0">
                <a:solidFill>
                  <a:schemeClr val="accent2">
                    <a:lumMod val="75000"/>
                  </a:schemeClr>
                </a:solidFill>
                <a:sym typeface="Wingdings" pitchFamily="2" charset="2"/>
              </a:rPr>
              <a:t>               \ ___________/</a:t>
            </a:r>
            <a:endParaRPr lang="en-US" sz="1600" dirty="0">
              <a:solidFill>
                <a:schemeClr val="accent2">
                  <a:lumMod val="75000"/>
                </a:schemeClr>
              </a:solidFill>
            </a:endParaRPr>
          </a:p>
          <a:p>
            <a:pPr>
              <a:defRPr/>
            </a:pPr>
            <a:r>
              <a:rPr lang="en-US" sz="2000" b="1" dirty="0" smtClean="0"/>
              <a:t>Determining </a:t>
            </a:r>
            <a:r>
              <a:rPr lang="en-US" sz="2000" b="1" dirty="0"/>
              <a:t>successful completion</a:t>
            </a:r>
          </a:p>
          <a:p>
            <a:pPr lvl="1">
              <a:defRPr/>
            </a:pPr>
            <a:r>
              <a:rPr lang="en-US" sz="1600" dirty="0">
                <a:solidFill>
                  <a:schemeClr val="accent2">
                    <a:lumMod val="75000"/>
                  </a:schemeClr>
                </a:solidFill>
              </a:rPr>
              <a:t>“</a:t>
            </a:r>
            <a:r>
              <a:rPr lang="en-US" sz="1600" dirty="0" err="1">
                <a:solidFill>
                  <a:schemeClr val="accent2">
                    <a:lumMod val="75000"/>
                  </a:schemeClr>
                </a:solidFill>
              </a:rPr>
              <a:t>WallClock</a:t>
            </a:r>
            <a:r>
              <a:rPr lang="en-US" sz="1600" dirty="0">
                <a:solidFill>
                  <a:schemeClr val="accent2">
                    <a:lumMod val="75000"/>
                  </a:schemeClr>
                </a:solidFill>
              </a:rPr>
              <a:t>” at end of OUT, and no “FATAL”</a:t>
            </a:r>
          </a:p>
          <a:p>
            <a:pPr lvl="1">
              <a:defRPr/>
            </a:pPr>
            <a:r>
              <a:rPr lang="en-US" sz="1600" dirty="0">
                <a:solidFill>
                  <a:schemeClr val="accent2">
                    <a:lumMod val="75000"/>
                  </a:schemeClr>
                </a:solidFill>
              </a:rPr>
              <a:t>Size of </a:t>
            </a:r>
            <a:r>
              <a:rPr lang="en-US" sz="1600" dirty="0" smtClean="0">
                <a:solidFill>
                  <a:schemeClr val="accent2">
                    <a:lumMod val="75000"/>
                  </a:schemeClr>
                </a:solidFill>
              </a:rPr>
              <a:t>DCD</a:t>
            </a:r>
            <a:endParaRPr lang="en-US" sz="1600" dirty="0">
              <a:solidFill>
                <a:schemeClr val="accent2">
                  <a:lumMod val="75000"/>
                </a:schemeClr>
              </a:solidFill>
            </a:endParaRPr>
          </a:p>
        </p:txBody>
      </p:sp>
      <p:pic>
        <p:nvPicPr>
          <p:cNvPr id="6" name="Picture 2" descr="http://software.intel.com/sites/default/files/m/d/4/1/d/8/dag1.jpg"/>
          <p:cNvPicPr>
            <a:picLocks noChangeAspect="1" noChangeArrowheads="1"/>
          </p:cNvPicPr>
          <p:nvPr/>
        </p:nvPicPr>
        <p:blipFill>
          <a:blip r:embed="rId2" cstate="print"/>
          <a:srcRect/>
          <a:stretch>
            <a:fillRect/>
          </a:stretch>
        </p:blipFill>
        <p:spPr bwMode="auto">
          <a:xfrm>
            <a:off x="6861688" y="2014122"/>
            <a:ext cx="1471447" cy="1828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64436903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a:xfrm>
            <a:off x="457200" y="0"/>
            <a:ext cx="8229600" cy="808037"/>
          </a:xfrm>
        </p:spPr>
        <p:txBody>
          <a:bodyPr/>
          <a:lstStyle/>
          <a:p>
            <a:r>
              <a:rPr lang="en-US" dirty="0">
                <a:latin typeface="Arial" charset="0"/>
                <a:ea typeface="ＭＳ Ｐゴシック" charset="0"/>
                <a:cs typeface="ＭＳ Ｐゴシック" charset="0"/>
              </a:rPr>
              <a:t>HT-HPC on Kraken</a:t>
            </a:r>
            <a:r>
              <a:rPr lang="en-US" sz="2000" dirty="0">
                <a:latin typeface="Arial" charset="0"/>
                <a:ea typeface="ＭＳ Ｐゴシック" charset="0"/>
                <a:cs typeface="ＭＳ Ｐゴシック" charset="0"/>
              </a:rPr>
              <a:t/>
            </a:r>
            <a:br>
              <a:rPr lang="en-US" sz="2000" dirty="0">
                <a:latin typeface="Arial" charset="0"/>
                <a:ea typeface="ＭＳ Ｐゴシック" charset="0"/>
                <a:cs typeface="ＭＳ Ｐゴシック" charset="0"/>
              </a:rPr>
            </a:br>
            <a:r>
              <a:rPr lang="en-US" sz="2000" dirty="0">
                <a:latin typeface="Arial" charset="0"/>
                <a:ea typeface="ＭＳ Ｐゴシック" charset="0"/>
                <a:cs typeface="ＭＳ Ｐゴシック" charset="0"/>
              </a:rPr>
              <a:t>126 ensembles, each of 192 cores = 24192 </a:t>
            </a:r>
            <a:r>
              <a:rPr lang="en-US" sz="2000" dirty="0" smtClean="0">
                <a:latin typeface="Arial" charset="0"/>
                <a:ea typeface="ＭＳ Ｐゴシック" charset="0"/>
                <a:cs typeface="ＭＳ Ｐゴシック" charset="0"/>
              </a:rPr>
              <a:t>cores</a:t>
            </a:r>
            <a:r>
              <a:rPr lang="en-US" dirty="0" smtClean="0">
                <a:latin typeface="Arial" charset="0"/>
                <a:ea typeface="ＭＳ Ｐゴシック" charset="0"/>
                <a:cs typeface="ＭＳ Ｐゴシック" charset="0"/>
              </a:rPr>
              <a:t> </a:t>
            </a:r>
            <a:endParaRPr lang="en-US" dirty="0">
              <a:latin typeface="Arial" charset="0"/>
              <a:ea typeface="ＭＳ Ｐゴシック" charset="0"/>
              <a:cs typeface="ＭＳ Ｐゴシック" charset="0"/>
            </a:endParaRPr>
          </a:p>
        </p:txBody>
      </p:sp>
      <p:pic>
        <p:nvPicPr>
          <p:cNvPr id="82946" name="Content Placeholder 3" descr="24k_jobs.png"/>
          <p:cNvPicPr>
            <a:picLocks noGrp="1" noChangeAspect="1"/>
          </p:cNvPicPr>
          <p:nvPr>
            <p:ph idx="1"/>
          </p:nvPr>
        </p:nvPicPr>
        <p:blipFill>
          <a:blip r:embed="rId2">
            <a:extLst>
              <a:ext uri="{28A0092B-C50C-407E-A947-70E740481C1C}">
                <a14:useLocalDpi xmlns:a14="http://schemas.microsoft.com/office/drawing/2010/main" val="0"/>
              </a:ext>
            </a:extLst>
          </a:blip>
          <a:srcRect l="-9064" r="-9064"/>
          <a:stretch>
            <a:fillRect/>
          </a:stretch>
        </p:blipFill>
        <p:spPr>
          <a:xfrm>
            <a:off x="-304800" y="1487488"/>
            <a:ext cx="5311775" cy="2925762"/>
          </a:xfrm>
        </p:spPr>
      </p:pic>
      <p:pic>
        <p:nvPicPr>
          <p:cNvPr id="82947" name="Content Placeholder 3" descr="BJ_TP0000.png"/>
          <p:cNvPicPr>
            <a:picLocks noChangeAspect="1"/>
          </p:cNvPicPr>
          <p:nvPr/>
        </p:nvPicPr>
        <p:blipFill>
          <a:blip r:embed="rId3">
            <a:extLst>
              <a:ext uri="{28A0092B-C50C-407E-A947-70E740481C1C}">
                <a14:useLocalDpi xmlns:a14="http://schemas.microsoft.com/office/drawing/2010/main" val="0"/>
              </a:ext>
            </a:extLst>
          </a:blip>
          <a:srcRect l="-22694" r="-22694"/>
          <a:stretch>
            <a:fillRect/>
          </a:stretch>
        </p:blipFill>
        <p:spPr bwMode="auto">
          <a:xfrm>
            <a:off x="3392488" y="1447800"/>
            <a:ext cx="6307137"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8" name="Content Placeholder 6" descr="run-time-histogram2.jpg"/>
          <p:cNvPicPr>
            <a:picLocks noChangeAspect="1"/>
          </p:cNvPicPr>
          <p:nvPr/>
        </p:nvPicPr>
        <p:blipFill>
          <a:blip r:embed="rId4">
            <a:extLst>
              <a:ext uri="{28A0092B-C50C-407E-A947-70E740481C1C}">
                <a14:useLocalDpi xmlns:a14="http://schemas.microsoft.com/office/drawing/2010/main" val="0"/>
              </a:ext>
            </a:extLst>
          </a:blip>
          <a:srcRect t="-22643" b="-22643"/>
          <a:stretch>
            <a:fillRect/>
          </a:stretch>
        </p:blipFill>
        <p:spPr bwMode="auto">
          <a:xfrm>
            <a:off x="4991100" y="3759200"/>
            <a:ext cx="3835400"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5" cstate="print"/>
          <a:srcRect/>
          <a:stretch>
            <a:fillRect/>
          </a:stretch>
        </p:blipFill>
        <p:spPr bwMode="auto">
          <a:xfrm>
            <a:off x="558800" y="4914901"/>
            <a:ext cx="2895600" cy="13832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4"/>
          <p:cNvPicPr>
            <a:picLocks noChangeAspect="1" noChangeArrowheads="1"/>
          </p:cNvPicPr>
          <p:nvPr/>
        </p:nvPicPr>
        <p:blipFill>
          <a:blip r:embed="rId6" cstate="print"/>
          <a:srcRect/>
          <a:stretch>
            <a:fillRect/>
          </a:stretch>
        </p:blipFill>
        <p:spPr bwMode="auto">
          <a:xfrm>
            <a:off x="711200" y="5067301"/>
            <a:ext cx="2895600" cy="13832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3309082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p:txBody>
          <a:bodyPr/>
          <a:lstStyle/>
          <a:p>
            <a:r>
              <a:rPr lang="en-US">
                <a:latin typeface="Arial" charset="0"/>
                <a:ea typeface="ＭＳ Ｐゴシック" charset="0"/>
                <a:cs typeface="ＭＳ Ｐゴシック" charset="0"/>
              </a:rPr>
              <a:t>Scale-Out/Across</a:t>
            </a:r>
          </a:p>
        </p:txBody>
      </p:sp>
      <p:pic>
        <p:nvPicPr>
          <p:cNvPr id="83970" name="Content Placeholder 3" descr="bigjob_data_gnu.png"/>
          <p:cNvPicPr>
            <a:picLocks noGrp="1" noChangeAspect="1"/>
          </p:cNvPicPr>
          <p:nvPr>
            <p:ph idx="1"/>
          </p:nvPr>
        </p:nvPicPr>
        <p:blipFill>
          <a:blip r:embed="rId2">
            <a:extLst>
              <a:ext uri="{28A0092B-C50C-407E-A947-70E740481C1C}">
                <a14:useLocalDpi xmlns:a14="http://schemas.microsoft.com/office/drawing/2010/main" val="0"/>
              </a:ext>
            </a:extLst>
          </a:blip>
          <a:srcRect l="-4138" r="-4138"/>
          <a:stretch>
            <a:fillRect/>
          </a:stretch>
        </p:blipFill>
        <p:spPr>
          <a:xfrm>
            <a:off x="4935538" y="3498850"/>
            <a:ext cx="4208462" cy="2317750"/>
          </a:xfrm>
        </p:spPr>
      </p:pic>
      <p:pic>
        <p:nvPicPr>
          <p:cNvPr id="83971" name="Content Placeholder 3" descr="multi_bj_gnu.png"/>
          <p:cNvPicPr>
            <a:picLocks noChangeAspect="1"/>
          </p:cNvPicPr>
          <p:nvPr/>
        </p:nvPicPr>
        <p:blipFill>
          <a:blip r:embed="rId3">
            <a:extLst>
              <a:ext uri="{28A0092B-C50C-407E-A947-70E740481C1C}">
                <a14:useLocalDpi xmlns:a14="http://schemas.microsoft.com/office/drawing/2010/main" val="0"/>
              </a:ext>
            </a:extLst>
          </a:blip>
          <a:srcRect l="-13528" r="-13528"/>
          <a:stretch>
            <a:fillRect/>
          </a:stretch>
        </p:blipFill>
        <p:spPr bwMode="auto">
          <a:xfrm>
            <a:off x="-495300" y="1549400"/>
            <a:ext cx="6546850"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2" name="TextBox 4"/>
          <p:cNvSpPr txBox="1">
            <a:spLocks noChangeArrowheads="1"/>
          </p:cNvSpPr>
          <p:nvPr/>
        </p:nvSpPr>
        <p:spPr bwMode="auto">
          <a:xfrm>
            <a:off x="5372100" y="5994400"/>
            <a:ext cx="336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X-axis: number of tasks (size)</a:t>
            </a:r>
          </a:p>
        </p:txBody>
      </p:sp>
      <p:cxnSp>
        <p:nvCxnSpPr>
          <p:cNvPr id="7" name="Straight Arrow Connector 6"/>
          <p:cNvCxnSpPr/>
          <p:nvPr/>
        </p:nvCxnSpPr>
        <p:spPr>
          <a:xfrm>
            <a:off x="3200400" y="5207000"/>
            <a:ext cx="1524000" cy="1588"/>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86561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195263" y="185738"/>
            <a:ext cx="8694737" cy="808037"/>
          </a:xfrm>
        </p:spPr>
        <p:txBody>
          <a:bodyPr/>
          <a:lstStyle/>
          <a:p>
            <a:r>
              <a:rPr lang="en-US" sz="2700">
                <a:latin typeface="Arial" charset="0"/>
                <a:ea typeface="ＭＳ Ｐゴシック" charset="0"/>
                <a:cs typeface="ＭＳ Ｐゴシック" charset="0"/>
              </a:rPr>
              <a:t>Scalable, Extensible HT Binding Energy Calculation</a:t>
            </a:r>
          </a:p>
        </p:txBody>
      </p:sp>
      <p:sp>
        <p:nvSpPr>
          <p:cNvPr id="31746" name="Rectangle 5"/>
          <p:cNvSpPr>
            <a:spLocks noChangeArrowheads="1"/>
          </p:cNvSpPr>
          <p:nvPr/>
        </p:nvSpPr>
        <p:spPr bwMode="auto">
          <a:xfrm>
            <a:off x="5651500" y="5584825"/>
            <a:ext cx="329088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pPr>
            <a:r>
              <a:rPr lang="en-US" sz="1400" i="1">
                <a:solidFill>
                  <a:srgbClr val="000000"/>
                </a:solidFill>
              </a:rPr>
              <a:t>In consultation with Peter Coveney and Charlie Laughton.</a:t>
            </a:r>
          </a:p>
        </p:txBody>
      </p:sp>
      <p:sp>
        <p:nvSpPr>
          <p:cNvPr id="31747" name="Rectangle 6"/>
          <p:cNvSpPr>
            <a:spLocks noChangeArrowheads="1"/>
          </p:cNvSpPr>
          <p:nvPr/>
        </p:nvSpPr>
        <p:spPr bwMode="auto">
          <a:xfrm>
            <a:off x="3914775" y="1262063"/>
            <a:ext cx="50276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ct val="90000"/>
              </a:lnSpc>
              <a:buFont typeface="Arial" charset="0"/>
              <a:buChar char="•"/>
            </a:pPr>
            <a:r>
              <a:rPr lang="en-US">
                <a:solidFill>
                  <a:srgbClr val="000000"/>
                </a:solidFill>
              </a:rPr>
              <a:t>Platform independent library.</a:t>
            </a:r>
          </a:p>
          <a:p>
            <a:pPr marL="285750" indent="-285750">
              <a:lnSpc>
                <a:spcPct val="90000"/>
              </a:lnSpc>
              <a:buFont typeface="Arial" charset="0"/>
              <a:buChar char="•"/>
            </a:pPr>
            <a:r>
              <a:rPr lang="en-US">
                <a:solidFill>
                  <a:srgbClr val="000000"/>
                </a:solidFill>
              </a:rPr>
              <a:t>Suggestions for other libraries are welcome!</a:t>
            </a:r>
          </a:p>
        </p:txBody>
      </p:sp>
      <p:pic>
        <p:nvPicPr>
          <p:cNvPr id="31748" name="Picture 1" descr="sebas_design cop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12800"/>
            <a:ext cx="9144000" cy="522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324858" y="136525"/>
            <a:ext cx="8703256" cy="808038"/>
          </a:xfrm>
        </p:spPr>
        <p:txBody>
          <a:bodyPr/>
          <a:lstStyle/>
          <a:p>
            <a:r>
              <a:rPr lang="en-US" dirty="0" smtClean="0">
                <a:latin typeface="Arial" charset="0"/>
                <a:ea typeface="ＭＳ Ｐゴシック" charset="0"/>
                <a:cs typeface="ＭＳ Ｐゴシック" charset="0"/>
              </a:rPr>
              <a:t>“Many Simulations” </a:t>
            </a:r>
            <a:r>
              <a:rPr lang="en-US" dirty="0">
                <a:latin typeface="Arial" charset="0"/>
                <a:ea typeface="ＭＳ Ｐゴシック" charset="0"/>
                <a:cs typeface="ＭＳ Ｐゴシック" charset="0"/>
              </a:rPr>
              <a:t>Pathway to </a:t>
            </a:r>
            <a:r>
              <a:rPr lang="en-US" dirty="0" smtClean="0">
                <a:latin typeface="Arial" charset="0"/>
                <a:ea typeface="ＭＳ Ｐゴシック" charset="0"/>
                <a:cs typeface="ＭＳ Ｐゴシック" charset="0"/>
              </a:rPr>
              <a:t>Extreme Scale</a:t>
            </a:r>
            <a:endParaRPr lang="en-US" dirty="0">
              <a:latin typeface="Arial" charset="0"/>
              <a:ea typeface="ＭＳ Ｐゴシック" charset="0"/>
              <a:cs typeface="ＭＳ Ｐゴシック" charset="0"/>
            </a:endParaRPr>
          </a:p>
        </p:txBody>
      </p:sp>
      <p:sp>
        <p:nvSpPr>
          <p:cNvPr id="13314" name="Content Placeholder 2"/>
          <p:cNvSpPr>
            <a:spLocks noGrp="1"/>
          </p:cNvSpPr>
          <p:nvPr>
            <p:ph idx="1"/>
          </p:nvPr>
        </p:nvSpPr>
        <p:spPr>
          <a:xfrm>
            <a:off x="457200" y="1123951"/>
            <a:ext cx="8229600" cy="1457722"/>
          </a:xfrm>
        </p:spPr>
        <p:txBody>
          <a:bodyPr/>
          <a:lstStyle/>
          <a:p>
            <a:r>
              <a:rPr lang="en-US" sz="2000" dirty="0">
                <a:latin typeface="Arial" charset="0"/>
                <a:ea typeface="ＭＳ Ｐゴシック" charset="0"/>
                <a:cs typeface="ＭＳ Ｐゴシック" charset="0"/>
              </a:rPr>
              <a:t>Problems in computational science </a:t>
            </a:r>
            <a:r>
              <a:rPr lang="en-US" sz="2000" i="1" dirty="0">
                <a:latin typeface="Arial" charset="0"/>
                <a:ea typeface="ＭＳ Ｐゴシック" charset="0"/>
                <a:cs typeface="ＭＳ Ｐゴシック" charset="0"/>
              </a:rPr>
              <a:t>naturally</a:t>
            </a:r>
            <a:r>
              <a:rPr lang="en-US" sz="2000" dirty="0">
                <a:latin typeface="Arial" charset="0"/>
                <a:ea typeface="ＭＳ Ｐゴシック" charset="0"/>
                <a:cs typeface="ＭＳ Ｐゴシック" charset="0"/>
              </a:rPr>
              <a:t> amenable to “many simulations” model of </a:t>
            </a:r>
            <a:r>
              <a:rPr lang="en-US" sz="2000" dirty="0" smtClean="0">
                <a:latin typeface="Arial" charset="0"/>
                <a:ea typeface="ＭＳ Ｐゴシック" charset="0"/>
                <a:cs typeface="ＭＳ Ｐゴシック" charset="0"/>
              </a:rPr>
              <a:t>computing:</a:t>
            </a:r>
            <a:endParaRPr lang="en-US" sz="2000" dirty="0">
              <a:latin typeface="Arial" charset="0"/>
              <a:ea typeface="ＭＳ Ｐゴシック" charset="0"/>
              <a:cs typeface="ＭＳ Ｐゴシック" charset="0"/>
            </a:endParaRPr>
          </a:p>
          <a:p>
            <a:pPr lvl="1"/>
            <a:r>
              <a:rPr lang="en-US" sz="2000" dirty="0">
                <a:latin typeface="Arial" charset="0"/>
                <a:ea typeface="ＭＳ Ｐゴシック" charset="0"/>
              </a:rPr>
              <a:t>Many free energy calculations, enhanced sampling </a:t>
            </a:r>
            <a:r>
              <a:rPr lang="en-US" sz="2000" dirty="0" smtClean="0">
                <a:latin typeface="Arial" charset="0"/>
                <a:ea typeface="ＭＳ Ｐゴシック" charset="0"/>
              </a:rPr>
              <a:t>problems.</a:t>
            </a:r>
            <a:endParaRPr lang="en-US" sz="2000" dirty="0">
              <a:latin typeface="Arial" charset="0"/>
              <a:ea typeface="ＭＳ Ｐゴシック" charset="0"/>
            </a:endParaRPr>
          </a:p>
          <a:p>
            <a:pPr lvl="1"/>
            <a:r>
              <a:rPr lang="en-US" sz="2000" dirty="0">
                <a:latin typeface="Arial" charset="0"/>
                <a:ea typeface="ＭＳ Ｐゴシック" charset="0"/>
              </a:rPr>
              <a:t>Many multi-physics simulations are also multi </a:t>
            </a:r>
            <a:r>
              <a:rPr lang="en-US" sz="2000" dirty="0" smtClean="0">
                <a:latin typeface="Arial" charset="0"/>
                <a:ea typeface="ＭＳ Ｐゴシック" charset="0"/>
              </a:rPr>
              <a:t>components.</a:t>
            </a:r>
          </a:p>
          <a:p>
            <a:endParaRPr lang="en-US" sz="2000" dirty="0" smtClean="0"/>
          </a:p>
          <a:p>
            <a:r>
              <a:rPr lang="en-US" sz="2000" dirty="0"/>
              <a:t>S</a:t>
            </a:r>
            <a:r>
              <a:rPr lang="en-US" sz="2000" dirty="0" smtClean="0"/>
              <a:t>ingle </a:t>
            </a:r>
            <a:r>
              <a:rPr lang="ja-JP" altLang="en-US" sz="2000" dirty="0"/>
              <a:t>“</a:t>
            </a:r>
            <a:r>
              <a:rPr lang="en-US" altLang="ja-JP" sz="2000" dirty="0"/>
              <a:t>application</a:t>
            </a:r>
            <a:r>
              <a:rPr lang="ja-JP" altLang="en-US" sz="2000" dirty="0"/>
              <a:t>”</a:t>
            </a:r>
            <a:r>
              <a:rPr lang="en-US" altLang="ja-JP" sz="2000" dirty="0"/>
              <a:t> </a:t>
            </a:r>
            <a:r>
              <a:rPr lang="en-US" altLang="ja-JP" sz="2000" dirty="0" smtClean="0"/>
              <a:t>might </a:t>
            </a:r>
            <a:r>
              <a:rPr lang="en-US" altLang="ja-JP" sz="2000" dirty="0"/>
              <a:t>be  broken into many smaller simulations</a:t>
            </a:r>
          </a:p>
          <a:p>
            <a:endParaRPr lang="en-US" sz="2000" dirty="0" smtClean="0">
              <a:latin typeface="Arial" charset="0"/>
              <a:ea typeface="ＭＳ Ｐゴシック" charset="0"/>
            </a:endParaRPr>
          </a:p>
        </p:txBody>
      </p:sp>
      <p:sp>
        <p:nvSpPr>
          <p:cNvPr id="13315" name="Content Placeholder 2"/>
          <p:cNvSpPr txBox="1">
            <a:spLocks/>
          </p:cNvSpPr>
          <p:nvPr/>
        </p:nvSpPr>
        <p:spPr bwMode="auto">
          <a:xfrm>
            <a:off x="443395" y="3178733"/>
            <a:ext cx="4139821"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Tx/>
              <a:buChar char="•"/>
            </a:pPr>
            <a:endParaRPr lang="en-US" sz="2000" dirty="0" smtClean="0"/>
          </a:p>
          <a:p>
            <a:pPr>
              <a:spcBef>
                <a:spcPct val="20000"/>
              </a:spcBef>
              <a:buFontTx/>
              <a:buChar char="•"/>
            </a:pPr>
            <a:r>
              <a:rPr lang="en-US" sz="2000" dirty="0"/>
              <a:t>This is not </a:t>
            </a:r>
            <a:r>
              <a:rPr lang="en-US" sz="2000" i="1" dirty="0"/>
              <a:t>just</a:t>
            </a:r>
            <a:r>
              <a:rPr lang="en-US" sz="2000" dirty="0"/>
              <a:t> HTC or HPC, but </a:t>
            </a:r>
            <a:r>
              <a:rPr lang="en-US" sz="2000" dirty="0" smtClean="0"/>
              <a:t>complex application objectives</a:t>
            </a:r>
          </a:p>
          <a:p>
            <a:pPr lvl="1">
              <a:spcBef>
                <a:spcPct val="20000"/>
              </a:spcBef>
              <a:buFontTx/>
              <a:buChar char="•"/>
            </a:pPr>
            <a:r>
              <a:rPr lang="en-US" sz="2000" dirty="0" smtClean="0"/>
              <a:t>Isn’t about just peak </a:t>
            </a:r>
            <a:r>
              <a:rPr lang="en-US" sz="2000" dirty="0" err="1" smtClean="0"/>
              <a:t>perf</a:t>
            </a:r>
            <a:r>
              <a:rPr lang="en-US" sz="2000" dirty="0" smtClean="0"/>
              <a:t>, nor maximal throughput</a:t>
            </a:r>
          </a:p>
          <a:p>
            <a:pPr lvl="1">
              <a:spcBef>
                <a:spcPct val="20000"/>
              </a:spcBef>
              <a:buFontTx/>
              <a:buChar char="•"/>
            </a:pPr>
            <a:r>
              <a:rPr lang="en-US" sz="2000" dirty="0" smtClean="0"/>
              <a:t>Given access to X cores/nodes – slice/dice or distribute as needed </a:t>
            </a:r>
          </a:p>
          <a:p>
            <a:pPr>
              <a:spcBef>
                <a:spcPct val="20000"/>
              </a:spcBef>
              <a:buFontTx/>
              <a:buChar char="•"/>
            </a:pPr>
            <a:endParaRPr lang="en-US" sz="2000" dirty="0" smtClean="0"/>
          </a:p>
        </p:txBody>
      </p:sp>
      <p:sp>
        <p:nvSpPr>
          <p:cNvPr id="13321" name="Content Placeholder 2"/>
          <p:cNvSpPr txBox="1">
            <a:spLocks/>
          </p:cNvSpPr>
          <p:nvPr/>
        </p:nvSpPr>
        <p:spPr bwMode="auto">
          <a:xfrm>
            <a:off x="6054725" y="5597525"/>
            <a:ext cx="3429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endParaRPr lang="en-US" sz="1800" dirty="0">
              <a:solidFill>
                <a:srgbClr val="5F5F5F"/>
              </a:solidFill>
            </a:endParaRPr>
          </a:p>
        </p:txBody>
      </p:sp>
      <p:pic>
        <p:nvPicPr>
          <p:cNvPr id="11" name="Content Placeholder 6" descr="hpc-htc-scaling.png"/>
          <p:cNvPicPr>
            <a:picLocks noChangeAspect="1"/>
          </p:cNvPicPr>
          <p:nvPr/>
        </p:nvPicPr>
        <p:blipFill>
          <a:blip r:embed="rId3">
            <a:extLst>
              <a:ext uri="{28A0092B-C50C-407E-A947-70E740481C1C}">
                <a14:useLocalDpi xmlns:a14="http://schemas.microsoft.com/office/drawing/2010/main" val="0"/>
              </a:ext>
            </a:extLst>
          </a:blip>
          <a:srcRect l="-4259" r="-4259"/>
          <a:stretch>
            <a:fillRect/>
          </a:stretch>
        </p:blipFill>
        <p:spPr bwMode="auto">
          <a:xfrm>
            <a:off x="4406136" y="3299572"/>
            <a:ext cx="4635944" cy="2554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2"/>
          <p:cNvSpPr txBox="1">
            <a:spLocks/>
          </p:cNvSpPr>
          <p:nvPr/>
        </p:nvSpPr>
        <p:spPr bwMode="auto">
          <a:xfrm>
            <a:off x="0" y="2171700"/>
            <a:ext cx="9144000" cy="178593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188720" rIns="274320"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90000"/>
              </a:lnSpc>
            </a:pPr>
            <a:r>
              <a:rPr lang="en-US" sz="2800" dirty="0" smtClean="0">
                <a:solidFill>
                  <a:schemeClr val="bg1"/>
                </a:solidFill>
              </a:rPr>
              <a:t>Towards NGMW: A RADICAL Perspective </a:t>
            </a:r>
          </a:p>
        </p:txBody>
      </p:sp>
    </p:spTree>
    <p:extLst>
      <p:ext uri="{BB962C8B-B14F-4D97-AF65-F5344CB8AC3E}">
        <p14:creationId xmlns:p14="http://schemas.microsoft.com/office/powerpoint/2010/main" val="72103216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NGMW Functional Aims and Requirements</a:t>
            </a:r>
            <a:endParaRPr lang="en-US" dirty="0"/>
          </a:p>
        </p:txBody>
      </p:sp>
      <p:sp>
        <p:nvSpPr>
          <p:cNvPr id="3" name="Content Placeholder 2"/>
          <p:cNvSpPr>
            <a:spLocks noGrp="1"/>
          </p:cNvSpPr>
          <p:nvPr>
            <p:ph idx="1"/>
          </p:nvPr>
        </p:nvSpPr>
        <p:spPr>
          <a:xfrm>
            <a:off x="220258" y="1030400"/>
            <a:ext cx="8727298" cy="5146033"/>
          </a:xfrm>
        </p:spPr>
        <p:txBody>
          <a:bodyPr/>
          <a:lstStyle/>
          <a:p>
            <a:pPr marL="344488" indent="-342900">
              <a:buClr>
                <a:srgbClr val="000000"/>
              </a:buClr>
              <a:buSzPct val="100000"/>
            </a:pPr>
            <a:r>
              <a:rPr lang="en-US" sz="2000" dirty="0" smtClean="0">
                <a:solidFill>
                  <a:srgbClr val="000000"/>
                </a:solidFill>
              </a:rPr>
              <a:t>Functional Aims</a:t>
            </a:r>
          </a:p>
          <a:p>
            <a:pPr marL="800100" lvl="1" indent="-342900">
              <a:buClr>
                <a:srgbClr val="000000"/>
              </a:buClr>
              <a:buSzPct val="100000"/>
            </a:pPr>
            <a:r>
              <a:rPr lang="en-US" sz="2000" dirty="0" smtClean="0"/>
              <a:t>“Beyond glue” to s</a:t>
            </a:r>
            <a:r>
              <a:rPr lang="en-US" sz="2000" dirty="0" smtClean="0">
                <a:solidFill>
                  <a:schemeClr val="tx1">
                    <a:lumMod val="65000"/>
                    <a:lumOff val="35000"/>
                  </a:schemeClr>
                </a:solidFill>
              </a:rPr>
              <a:t>upport </a:t>
            </a:r>
            <a:r>
              <a:rPr lang="en-US" sz="2000" dirty="0" err="1">
                <a:latin typeface="Arial" charset="0"/>
                <a:ea typeface="ＭＳ Ｐゴシック" charset="0"/>
              </a:rPr>
              <a:t>spatio</a:t>
            </a:r>
            <a:r>
              <a:rPr lang="en-US" sz="2000" dirty="0">
                <a:latin typeface="Arial" charset="0"/>
                <a:ea typeface="ＭＳ Ｐゴシック" charset="0"/>
              </a:rPr>
              <a:t>-temporal execution </a:t>
            </a:r>
            <a:r>
              <a:rPr lang="en-US" sz="2000" dirty="0" smtClean="0">
                <a:latin typeface="Arial" charset="0"/>
                <a:ea typeface="ＭＳ Ｐゴシック" charset="0"/>
              </a:rPr>
              <a:t>reasoning</a:t>
            </a:r>
            <a:endParaRPr lang="en-US" sz="2000" dirty="0"/>
          </a:p>
          <a:p>
            <a:pPr marL="1200150" lvl="2" indent="-342900">
              <a:buClr>
                <a:srgbClr val="000000"/>
              </a:buClr>
              <a:buSzPct val="100000"/>
            </a:pPr>
            <a:r>
              <a:rPr lang="en-US" sz="2000" dirty="0" smtClean="0"/>
              <a:t>What to distribute? Where/how to distribute? When to distribute?</a:t>
            </a:r>
          </a:p>
          <a:p>
            <a:pPr marL="1208088" lvl="2" indent="-342900">
              <a:buClr>
                <a:srgbClr val="000000"/>
              </a:buClr>
              <a:buSzPct val="100000"/>
            </a:pPr>
            <a:r>
              <a:rPr lang="en-US" sz="2000" dirty="0" smtClean="0"/>
              <a:t>Estimate time to completion?  </a:t>
            </a:r>
          </a:p>
          <a:p>
            <a:pPr marL="876300" lvl="1" indent="-342900">
              <a:buSzPct val="80000"/>
            </a:pPr>
            <a:r>
              <a:rPr lang="en-US" sz="2000" dirty="0" smtClean="0">
                <a:solidFill>
                  <a:schemeClr val="tx1">
                    <a:lumMod val="65000"/>
                    <a:lumOff val="35000"/>
                  </a:schemeClr>
                </a:solidFill>
              </a:rPr>
              <a:t>Exposes </a:t>
            </a:r>
            <a:r>
              <a:rPr lang="en-US" sz="2000" dirty="0">
                <a:solidFill>
                  <a:schemeClr val="tx1">
                    <a:lumMod val="65000"/>
                    <a:lumOff val="35000"/>
                  </a:schemeClr>
                </a:solidFill>
              </a:rPr>
              <a:t>well-</a:t>
            </a:r>
            <a:r>
              <a:rPr lang="en" sz="2000" dirty="0">
                <a:solidFill>
                  <a:schemeClr val="tx1">
                    <a:lumMod val="65000"/>
                    <a:lumOff val="35000"/>
                  </a:schemeClr>
                </a:solidFill>
              </a:rPr>
              <a:t>defined </a:t>
            </a:r>
            <a:r>
              <a:rPr lang="en-US" sz="2000" dirty="0">
                <a:solidFill>
                  <a:srgbClr val="800000"/>
                </a:solidFill>
              </a:rPr>
              <a:t>capabilities</a:t>
            </a:r>
            <a:r>
              <a:rPr lang="en-US" sz="2000" dirty="0">
                <a:solidFill>
                  <a:schemeClr val="tx1">
                    <a:lumMod val="65000"/>
                    <a:lumOff val="35000"/>
                  </a:schemeClr>
                </a:solidFill>
              </a:rPr>
              <a:t> rather than technology</a:t>
            </a:r>
          </a:p>
          <a:p>
            <a:pPr marL="1322388" lvl="2" indent="-381000">
              <a:buSzPct val="80000"/>
            </a:pPr>
            <a:r>
              <a:rPr lang="en" sz="2000" dirty="0">
                <a:solidFill>
                  <a:srgbClr val="800000"/>
                </a:solidFill>
              </a:rPr>
              <a:t>Capability</a:t>
            </a:r>
            <a:r>
              <a:rPr lang="en-US" sz="2000" dirty="0">
                <a:solidFill>
                  <a:srgbClr val="800000"/>
                </a:solidFill>
              </a:rPr>
              <a:t>:</a:t>
            </a:r>
            <a:r>
              <a:rPr lang="en-US" sz="2000" dirty="0"/>
              <a:t> Well-defined and aggregated functionality, without regard to how, or the specific approach </a:t>
            </a:r>
            <a:r>
              <a:rPr lang="en-US" sz="2000" dirty="0" smtClean="0"/>
              <a:t>used, e.g., num</a:t>
            </a:r>
            <a:r>
              <a:rPr lang="en-US" sz="2000" dirty="0"/>
              <a:t>. of </a:t>
            </a:r>
            <a:r>
              <a:rPr lang="en" sz="2000" dirty="0"/>
              <a:t>tasks, throughput, </a:t>
            </a:r>
            <a:r>
              <a:rPr lang="en-US" sz="2000" dirty="0"/>
              <a:t>probabilistic bounds on time-to-</a:t>
            </a:r>
            <a:r>
              <a:rPr lang="en-US" sz="2000" dirty="0" smtClean="0"/>
              <a:t>completion</a:t>
            </a:r>
            <a:endParaRPr lang="en-US" sz="2000" dirty="0"/>
          </a:p>
          <a:p>
            <a:pPr marL="1322388" lvl="2" indent="-381000">
              <a:buSzPct val="80000"/>
            </a:pPr>
            <a:endParaRPr lang="en-US" sz="2000" dirty="0" smtClean="0">
              <a:solidFill>
                <a:srgbClr val="000000"/>
              </a:solidFill>
            </a:endParaRPr>
          </a:p>
          <a:p>
            <a:pPr marL="344488" indent="-342900">
              <a:buClr>
                <a:srgbClr val="000000"/>
              </a:buClr>
              <a:buSzPct val="100000"/>
            </a:pPr>
            <a:r>
              <a:rPr lang="en-US" sz="2000" dirty="0" smtClean="0">
                <a:solidFill>
                  <a:srgbClr val="000000"/>
                </a:solidFill>
              </a:rPr>
              <a:t>Functional Requirement</a:t>
            </a:r>
          </a:p>
          <a:p>
            <a:pPr marL="800100" lvl="1" indent="-342900">
              <a:buClr>
                <a:srgbClr val="000000"/>
              </a:buClr>
              <a:buSzPct val="100000"/>
            </a:pPr>
            <a:r>
              <a:rPr lang="en-US" sz="2000" dirty="0" smtClean="0">
                <a:solidFill>
                  <a:schemeClr val="tx1">
                    <a:lumMod val="75000"/>
                    <a:lumOff val="25000"/>
                  </a:schemeClr>
                </a:solidFill>
              </a:rPr>
              <a:t>Support adaptive applications in conjunction with dynamic resources</a:t>
            </a:r>
            <a:endParaRPr lang="en" sz="2000" dirty="0" smtClean="0">
              <a:solidFill>
                <a:schemeClr val="tx1">
                  <a:lumMod val="75000"/>
                  <a:lumOff val="25000"/>
                </a:schemeClr>
              </a:solidFill>
            </a:endParaRPr>
          </a:p>
          <a:p>
            <a:pPr marL="800100" lvl="1" indent="-342900">
              <a:buClr>
                <a:srgbClr val="000000"/>
              </a:buClr>
              <a:buSzPct val="100000"/>
            </a:pPr>
            <a:r>
              <a:rPr lang="en-US" sz="2000" dirty="0" smtClean="0">
                <a:solidFill>
                  <a:schemeClr val="tx1">
                    <a:lumMod val="75000"/>
                    <a:lumOff val="25000"/>
                  </a:schemeClr>
                </a:solidFill>
              </a:rPr>
              <a:t>Federate heterogeneous infrastructure</a:t>
            </a:r>
            <a:r>
              <a:rPr lang="en" sz="2000" dirty="0" smtClean="0">
                <a:solidFill>
                  <a:schemeClr val="tx1">
                    <a:lumMod val="75000"/>
                    <a:lumOff val="25000"/>
                  </a:schemeClr>
                </a:solidFill>
              </a:rPr>
              <a:t> to provide well</a:t>
            </a:r>
            <a:r>
              <a:rPr lang="en-US" sz="2000" dirty="0" smtClean="0">
                <a:solidFill>
                  <a:schemeClr val="tx1">
                    <a:lumMod val="75000"/>
                    <a:lumOff val="25000"/>
                  </a:schemeClr>
                </a:solidFill>
              </a:rPr>
              <a:t>-</a:t>
            </a:r>
            <a:r>
              <a:rPr lang="en" sz="2000" dirty="0" smtClean="0">
                <a:solidFill>
                  <a:schemeClr val="tx1">
                    <a:lumMod val="75000"/>
                    <a:lumOff val="25000"/>
                  </a:schemeClr>
                </a:solidFill>
              </a:rPr>
              <a:t>defined capabilities</a:t>
            </a:r>
            <a:endParaRPr lang="en-US" sz="2000" dirty="0" smtClean="0">
              <a:solidFill>
                <a:schemeClr val="tx1">
                  <a:lumMod val="75000"/>
                  <a:lumOff val="25000"/>
                </a:schemeClr>
              </a:solidFill>
            </a:endParaRPr>
          </a:p>
          <a:p>
            <a:pPr marL="800100" lvl="1" indent="-342900">
              <a:buClr>
                <a:srgbClr val="000000"/>
              </a:buClr>
              <a:buSzPct val="100000"/>
            </a:pPr>
            <a:endParaRPr lang="en-US" sz="2000" dirty="0">
              <a:solidFill>
                <a:schemeClr val="tx1">
                  <a:lumMod val="75000"/>
                  <a:lumOff val="25000"/>
                </a:schemeClr>
              </a:solidFill>
            </a:endParaRPr>
          </a:p>
          <a:p>
            <a:pPr marL="1208088" lvl="2" indent="-342900">
              <a:buClr>
                <a:srgbClr val="000000"/>
              </a:buClr>
              <a:buSzPct val="100000"/>
            </a:pPr>
            <a:endParaRPr lang="en-US" sz="2000" dirty="0">
              <a:solidFill>
                <a:schemeClr val="tx1">
                  <a:lumMod val="75000"/>
                  <a:lumOff val="25000"/>
                </a:schemeClr>
              </a:solidFill>
            </a:endParaRPr>
          </a:p>
          <a:p>
            <a:endParaRPr lang="en-US" sz="2000" dirty="0">
              <a:solidFill>
                <a:schemeClr val="tx1">
                  <a:lumMod val="75000"/>
                  <a:lumOff val="25000"/>
                </a:schemeClr>
              </a:solidFill>
            </a:endParaRPr>
          </a:p>
        </p:txBody>
      </p:sp>
    </p:spTree>
    <p:extLst>
      <p:ext uri="{BB962C8B-B14F-4D97-AF65-F5344CB8AC3E}">
        <p14:creationId xmlns:p14="http://schemas.microsoft.com/office/powerpoint/2010/main" val="1203404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195263" y="185738"/>
            <a:ext cx="8694737" cy="808037"/>
          </a:xfrm>
        </p:spPr>
        <p:txBody>
          <a:bodyPr/>
          <a:lstStyle/>
          <a:p>
            <a:r>
              <a:rPr lang="en-US" dirty="0">
                <a:latin typeface="Arial" charset="0"/>
                <a:ea typeface="ＭＳ Ｐゴシック" charset="0"/>
                <a:cs typeface="ＭＳ Ｐゴシック" charset="0"/>
              </a:rPr>
              <a:t>Towards </a:t>
            </a:r>
            <a:r>
              <a:rPr lang="en-US" dirty="0" smtClean="0">
                <a:latin typeface="Arial" charset="0"/>
                <a:ea typeface="ＭＳ Ｐゴシック" charset="0"/>
                <a:cs typeface="ＭＳ Ｐゴシック" charset="0"/>
              </a:rPr>
              <a:t>NGMW for DEC</a:t>
            </a:r>
            <a:endParaRPr lang="en-US" dirty="0">
              <a:latin typeface="Arial" charset="0"/>
              <a:ea typeface="ＭＳ Ｐゴシック" charset="0"/>
              <a:cs typeface="ＭＳ Ｐゴシック" charset="0"/>
            </a:endParaRPr>
          </a:p>
        </p:txBody>
      </p:sp>
      <p:sp>
        <p:nvSpPr>
          <p:cNvPr id="3" name="Content Placeholder 2"/>
          <p:cNvSpPr>
            <a:spLocks noGrp="1"/>
          </p:cNvSpPr>
          <p:nvPr>
            <p:ph idx="1"/>
          </p:nvPr>
        </p:nvSpPr>
        <p:spPr>
          <a:xfrm>
            <a:off x="195263" y="1152525"/>
            <a:ext cx="8694737" cy="4997450"/>
          </a:xfrm>
        </p:spPr>
        <p:txBody>
          <a:bodyPr/>
          <a:lstStyle/>
          <a:p>
            <a:pPr>
              <a:defRPr/>
            </a:pPr>
            <a:r>
              <a:rPr lang="en-US" sz="1800" dirty="0" smtClean="0"/>
              <a:t>Workloads (W*)</a:t>
            </a:r>
          </a:p>
          <a:p>
            <a:pPr lvl="1">
              <a:defRPr/>
            </a:pPr>
            <a:r>
              <a:rPr lang="en-US" dirty="0" smtClean="0"/>
              <a:t>Unified description: Workload representations from multiple applications are reduced into a minimal, common description.</a:t>
            </a:r>
          </a:p>
          <a:p>
            <a:pPr lvl="1">
              <a:defRPr/>
            </a:pPr>
            <a:r>
              <a:rPr lang="en-US" dirty="0" smtClean="0">
                <a:solidFill>
                  <a:schemeClr val="bg2">
                    <a:lumMod val="75000"/>
                  </a:schemeClr>
                </a:solidFill>
              </a:rPr>
              <a:t>Translation of the given workload into compute, data, and network units depending on the type and state of the available resources.</a:t>
            </a:r>
            <a:endParaRPr lang="en-US" dirty="0" smtClean="0"/>
          </a:p>
          <a:p>
            <a:pPr>
              <a:spcBef>
                <a:spcPts val="1200"/>
              </a:spcBef>
              <a:defRPr/>
            </a:pPr>
            <a:r>
              <a:rPr lang="en-US" sz="1800" dirty="0" smtClean="0"/>
              <a:t>Overlays and Resources (F*, I*)</a:t>
            </a:r>
            <a:endParaRPr lang="en-US" sz="1800" dirty="0"/>
          </a:p>
          <a:p>
            <a:pPr lvl="1">
              <a:defRPr/>
            </a:pPr>
            <a:r>
              <a:rPr lang="en-US" dirty="0" smtClean="0">
                <a:solidFill>
                  <a:schemeClr val="bg2">
                    <a:lumMod val="75000"/>
                  </a:schemeClr>
                </a:solidFill>
              </a:rPr>
              <a:t>Formalization/Automation of the description, instantiation, and management of resource overlays for the given workload based on pilot abstractions.</a:t>
            </a:r>
          </a:p>
          <a:p>
            <a:pPr lvl="2">
              <a:defRPr/>
            </a:pPr>
            <a:r>
              <a:rPr lang="en-US" sz="1800" dirty="0" smtClean="0">
                <a:solidFill>
                  <a:schemeClr val="bg2">
                    <a:lumMod val="75000"/>
                  </a:schemeClr>
                </a:solidFill>
              </a:rPr>
              <a:t>Resource bundles: low-level resource aggregation.</a:t>
            </a:r>
          </a:p>
          <a:p>
            <a:pPr lvl="2">
              <a:defRPr/>
            </a:pPr>
            <a:r>
              <a:rPr lang="en-US" sz="1800" dirty="0" smtClean="0">
                <a:solidFill>
                  <a:schemeClr val="bg2">
                    <a:lumMod val="75000"/>
                  </a:schemeClr>
                </a:solidFill>
              </a:rPr>
              <a:t>Resource federation: high-level capabilities aggregation.</a:t>
            </a:r>
            <a:endParaRPr lang="en-US" sz="1800" dirty="0" smtClean="0"/>
          </a:p>
          <a:p>
            <a:pPr>
              <a:spcBef>
                <a:spcPts val="1200"/>
              </a:spcBef>
              <a:defRPr/>
            </a:pPr>
            <a:r>
              <a:rPr lang="en-US" sz="1800" dirty="0" smtClean="0"/>
              <a:t>Workloads and overlays</a:t>
            </a:r>
          </a:p>
          <a:p>
            <a:pPr lvl="1">
              <a:defRPr/>
            </a:pPr>
            <a:r>
              <a:rPr lang="en-US" dirty="0" smtClean="0">
                <a:solidFill>
                  <a:schemeClr val="bg2">
                    <a:lumMod val="75000"/>
                  </a:schemeClr>
                </a:solidFill>
              </a:rPr>
              <a:t>Multiple algorithms available to schedule pilots onto resources and units onto pilots.</a:t>
            </a:r>
          </a:p>
          <a:p>
            <a:pPr lvl="1">
              <a:defRPr/>
            </a:pPr>
            <a:r>
              <a:rPr lang="en-US" dirty="0" smtClean="0">
                <a:solidFill>
                  <a:schemeClr val="bg2">
                    <a:lumMod val="75000"/>
                  </a:schemeClr>
                </a:solidFill>
              </a:rPr>
              <a:t>Decoupling between workloads and overlay utilization: Workflows, minimizing overlay overheads and maximizing overlay utilization. </a:t>
            </a:r>
          </a:p>
        </p:txBody>
      </p:sp>
    </p:spTree>
    <p:extLst>
      <p:ext uri="{BB962C8B-B14F-4D97-AF65-F5344CB8AC3E}">
        <p14:creationId xmlns:p14="http://schemas.microsoft.com/office/powerpoint/2010/main" val="17485569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NGMW Schematic</a:t>
            </a:r>
            <a:endParaRPr lang="en-US" dirty="0"/>
          </a:p>
        </p:txBody>
      </p:sp>
      <p:pic>
        <p:nvPicPr>
          <p:cNvPr id="4" name="Content Placeholder 3" descr="ngmw-schematic-s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2829" r="-128582" b="-2829"/>
          <a:stretch/>
        </p:blipFill>
        <p:spPr/>
      </p:pic>
    </p:spTree>
    <p:extLst>
      <p:ext uri="{BB962C8B-B14F-4D97-AF65-F5344CB8AC3E}">
        <p14:creationId xmlns:p14="http://schemas.microsoft.com/office/powerpoint/2010/main" val="1041040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NGMW Schematic</a:t>
            </a:r>
            <a:endParaRPr lang="en-US" dirty="0"/>
          </a:p>
        </p:txBody>
      </p:sp>
      <p:pic>
        <p:nvPicPr>
          <p:cNvPr id="3" name="Content Placeholder 2" descr="ngmw-schematic-s2.png"/>
          <p:cNvPicPr>
            <a:picLocks noGrp="1" noChangeAspect="1"/>
          </p:cNvPicPr>
          <p:nvPr>
            <p:ph idx="1"/>
          </p:nvPr>
        </p:nvPicPr>
        <p:blipFill>
          <a:blip r:embed="rId3">
            <a:extLst>
              <a:ext uri="{28A0092B-C50C-407E-A947-70E740481C1C}">
                <a14:useLocalDpi xmlns:a14="http://schemas.microsoft.com/office/drawing/2010/main" val="0"/>
              </a:ext>
            </a:extLst>
          </a:blip>
          <a:srcRect l="-4640" r="-4640"/>
          <a:stretch>
            <a:fillRect/>
          </a:stretch>
        </p:blipFill>
        <p:spPr/>
      </p:pic>
    </p:spTree>
    <p:extLst>
      <p:ext uri="{BB962C8B-B14F-4D97-AF65-F5344CB8AC3E}">
        <p14:creationId xmlns:p14="http://schemas.microsoft.com/office/powerpoint/2010/main" val="219450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NGMW Schematic</a:t>
            </a:r>
            <a:endParaRPr lang="en-US" dirty="0"/>
          </a:p>
        </p:txBody>
      </p:sp>
      <p:pic>
        <p:nvPicPr>
          <p:cNvPr id="7" name="Content Placeholder 6" descr="ngmw-schematic-s3.png"/>
          <p:cNvPicPr>
            <a:picLocks noGrp="1" noChangeAspect="1"/>
          </p:cNvPicPr>
          <p:nvPr>
            <p:ph idx="1"/>
          </p:nvPr>
        </p:nvPicPr>
        <p:blipFill>
          <a:blip r:embed="rId3">
            <a:extLst>
              <a:ext uri="{28A0092B-C50C-407E-A947-70E740481C1C}">
                <a14:useLocalDpi xmlns:a14="http://schemas.microsoft.com/office/drawing/2010/main" val="0"/>
              </a:ext>
            </a:extLst>
          </a:blip>
          <a:srcRect t="-8187" b="-8187"/>
          <a:stretch>
            <a:fillRect/>
          </a:stretch>
        </p:blipFill>
        <p:spPr/>
      </p:pic>
    </p:spTree>
    <p:extLst>
      <p:ext uri="{BB962C8B-B14F-4D97-AF65-F5344CB8AC3E}">
        <p14:creationId xmlns:p14="http://schemas.microsoft.com/office/powerpoint/2010/main" val="40824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900" dirty="0" smtClean="0"/>
              <a:t>Design Objective: Multi-level Integrated Reasoning</a:t>
            </a:r>
            <a:endParaRPr lang="en-US" sz="2900" dirty="0"/>
          </a:p>
        </p:txBody>
      </p:sp>
      <p:sp>
        <p:nvSpPr>
          <p:cNvPr id="3" name="Content Placeholder 2"/>
          <p:cNvSpPr>
            <a:spLocks noGrp="1"/>
          </p:cNvSpPr>
          <p:nvPr>
            <p:ph sz="half" idx="2"/>
          </p:nvPr>
        </p:nvSpPr>
        <p:spPr>
          <a:xfrm>
            <a:off x="282231" y="1008678"/>
            <a:ext cx="4279074" cy="4533900"/>
          </a:xfrm>
        </p:spPr>
        <p:txBody>
          <a:bodyPr/>
          <a:lstStyle/>
          <a:p>
            <a:r>
              <a:rPr lang="en-US" sz="2000" dirty="0"/>
              <a:t>Transformation of </a:t>
            </a:r>
            <a:r>
              <a:rPr lang="en-US" sz="2000" dirty="0" smtClean="0"/>
              <a:t>application </a:t>
            </a:r>
            <a:r>
              <a:rPr lang="en-US" sz="2000" dirty="0"/>
              <a:t>workload via system workload to </a:t>
            </a:r>
            <a:r>
              <a:rPr lang="en-US" sz="2000" dirty="0" smtClean="0"/>
              <a:t>infrastructure </a:t>
            </a:r>
            <a:r>
              <a:rPr lang="en-US" sz="2000" dirty="0"/>
              <a:t>capability</a:t>
            </a:r>
          </a:p>
          <a:p>
            <a:r>
              <a:rPr lang="en-US" sz="2000" dirty="0" smtClean="0"/>
              <a:t>Application requests R(100, T,10), say 100 tasks, of type T, complete within 10 units of time</a:t>
            </a:r>
          </a:p>
          <a:p>
            <a:r>
              <a:rPr lang="en-US" sz="2000" dirty="0" smtClean="0"/>
              <a:t>Federation Layer/Manager responds with collective capability of C(50, T, 10) or C(100, T, 20)</a:t>
            </a:r>
          </a:p>
          <a:p>
            <a:r>
              <a:rPr lang="en-US" sz="2000" dirty="0" smtClean="0"/>
              <a:t>Adaptive Application</a:t>
            </a:r>
          </a:p>
          <a:p>
            <a:pPr lvl="1"/>
            <a:r>
              <a:rPr lang="en-US" sz="1600" dirty="0" err="1" smtClean="0"/>
              <a:t>Adaptivity</a:t>
            </a:r>
            <a:r>
              <a:rPr lang="en-US" sz="1600" dirty="0" smtClean="0"/>
              <a:t> can be either at A, W level</a:t>
            </a:r>
          </a:p>
          <a:p>
            <a:pPr lvl="1"/>
            <a:r>
              <a:rPr lang="en-US" sz="1600" dirty="0" smtClean="0"/>
              <a:t>Application may self-throttle number of tasks, or type of task generated</a:t>
            </a:r>
          </a:p>
          <a:p>
            <a:pPr lvl="1"/>
            <a:r>
              <a:rPr lang="en-US" sz="1600" dirty="0" smtClean="0"/>
              <a:t>Or workload description can be changed to meet the capability</a:t>
            </a:r>
          </a:p>
          <a:p>
            <a:endParaRPr lang="en-US" sz="2000" dirty="0" smtClean="0"/>
          </a:p>
        </p:txBody>
      </p:sp>
      <p:pic>
        <p:nvPicPr>
          <p:cNvPr id="5" name="Content Placeholder 4" descr="ngmw-schematic-A2.png"/>
          <p:cNvPicPr>
            <a:picLocks noGrp="1" noChangeAspect="1"/>
          </p:cNvPicPr>
          <p:nvPr>
            <p:ph sz="half" idx="1"/>
          </p:nvPr>
        </p:nvPicPr>
        <p:blipFill>
          <a:blip r:embed="rId3">
            <a:extLst>
              <a:ext uri="{28A0092B-C50C-407E-A947-70E740481C1C}">
                <a14:useLocalDpi xmlns:a14="http://schemas.microsoft.com/office/drawing/2010/main" val="0"/>
              </a:ext>
            </a:extLst>
          </a:blip>
          <a:srcRect t="3245" b="3245"/>
          <a:stretch>
            <a:fillRect/>
          </a:stretch>
        </p:blipFill>
        <p:spPr>
          <a:xfrm>
            <a:off x="4721225" y="1097042"/>
            <a:ext cx="4038600" cy="4533900"/>
          </a:xfrm>
        </p:spPr>
      </p:pic>
    </p:spTree>
    <p:extLst>
      <p:ext uri="{BB962C8B-B14F-4D97-AF65-F5344CB8AC3E}">
        <p14:creationId xmlns:p14="http://schemas.microsoft.com/office/powerpoint/2010/main" val="160312549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231" y="75986"/>
            <a:ext cx="8741453" cy="690291"/>
          </a:xfrm>
        </p:spPr>
        <p:txBody>
          <a:bodyPr/>
          <a:lstStyle/>
          <a:p>
            <a:r>
              <a:rPr lang="en-US" sz="2800" dirty="0" smtClean="0"/>
              <a:t>AIMES: Demonstration of Flexible Federation (SC’13)</a:t>
            </a:r>
            <a:endParaRPr lang="en-US" sz="2800" dirty="0"/>
          </a:p>
        </p:txBody>
      </p:sp>
      <p:sp>
        <p:nvSpPr>
          <p:cNvPr id="3" name="Content Placeholder 2"/>
          <p:cNvSpPr>
            <a:spLocks noGrp="1"/>
          </p:cNvSpPr>
          <p:nvPr>
            <p:ph sz="half" idx="2"/>
          </p:nvPr>
        </p:nvSpPr>
        <p:spPr>
          <a:xfrm>
            <a:off x="160420" y="1176421"/>
            <a:ext cx="4583697" cy="4533900"/>
          </a:xfrm>
        </p:spPr>
        <p:txBody>
          <a:bodyPr/>
          <a:lstStyle/>
          <a:p>
            <a:r>
              <a:rPr lang="en-US" sz="2000" dirty="0" smtClean="0"/>
              <a:t>Application say Bag-of-Tasks </a:t>
            </a:r>
          </a:p>
          <a:p>
            <a:pPr lvl="1"/>
            <a:r>
              <a:rPr lang="en-US" sz="2000" dirty="0" smtClean="0"/>
              <a:t>Say </a:t>
            </a:r>
            <a:r>
              <a:rPr lang="en-US" sz="2000" dirty="0" err="1" smtClean="0"/>
              <a:t>BoT</a:t>
            </a:r>
            <a:r>
              <a:rPr lang="en-US" sz="2000" dirty="0" smtClean="0"/>
              <a:t>(100, H, 10)</a:t>
            </a:r>
          </a:p>
          <a:p>
            <a:r>
              <a:rPr lang="en-US" sz="2000" dirty="0" smtClean="0"/>
              <a:t>Generate similar workload description from different application representations</a:t>
            </a:r>
          </a:p>
          <a:p>
            <a:r>
              <a:rPr lang="en-US" sz="2000" dirty="0" smtClean="0"/>
              <a:t>Bundles currently support federation</a:t>
            </a:r>
          </a:p>
          <a:p>
            <a:pPr lvl="1"/>
            <a:r>
              <a:rPr lang="en-US" sz="2000" dirty="0" smtClean="0"/>
              <a:t>Info on resource availability</a:t>
            </a:r>
          </a:p>
          <a:p>
            <a:pPr lvl="1"/>
            <a:r>
              <a:rPr lang="en-US" sz="2000" dirty="0" smtClean="0"/>
              <a:t>Eventually resource properties</a:t>
            </a:r>
          </a:p>
          <a:p>
            <a:r>
              <a:rPr lang="en-US" sz="2000" dirty="0" smtClean="0"/>
              <a:t>Ultimately bundles (and I*) should be consistent with C* </a:t>
            </a:r>
          </a:p>
          <a:p>
            <a:r>
              <a:rPr lang="en-US" sz="2000" dirty="0" smtClean="0"/>
              <a:t>Formalize the advantages of dynamic and flexible federation</a:t>
            </a:r>
          </a:p>
          <a:p>
            <a:pPr lvl="1"/>
            <a:r>
              <a:rPr lang="en-US" sz="2000" dirty="0" smtClean="0"/>
              <a:t>Performance improvements</a:t>
            </a:r>
          </a:p>
        </p:txBody>
      </p:sp>
      <p:pic>
        <p:nvPicPr>
          <p:cNvPr id="8" name="Content Placeholder 7" descr="aimes-scenario-no-adaptivity.png"/>
          <p:cNvPicPr>
            <a:picLocks noGrp="1" noChangeAspect="1"/>
          </p:cNvPicPr>
          <p:nvPr>
            <p:ph sz="half" idx="1"/>
          </p:nvPr>
        </p:nvPicPr>
        <p:blipFill>
          <a:blip r:embed="rId3">
            <a:extLst>
              <a:ext uri="{28A0092B-C50C-407E-A947-70E740481C1C}">
                <a14:useLocalDpi xmlns:a14="http://schemas.microsoft.com/office/drawing/2010/main" val="0"/>
              </a:ext>
            </a:extLst>
          </a:blip>
          <a:srcRect t="3245" b="3245"/>
          <a:stretch>
            <a:fillRect/>
          </a:stretch>
        </p:blipFill>
        <p:spPr>
          <a:xfrm>
            <a:off x="4744118" y="1176421"/>
            <a:ext cx="4038600" cy="4533900"/>
          </a:xfrm>
        </p:spPr>
      </p:pic>
    </p:spTree>
    <p:extLst>
      <p:ext uri="{BB962C8B-B14F-4D97-AF65-F5344CB8AC3E}">
        <p14:creationId xmlns:p14="http://schemas.microsoft.com/office/powerpoint/2010/main" val="364495749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95263" y="185738"/>
            <a:ext cx="8694737" cy="808037"/>
          </a:xfrm>
        </p:spPr>
        <p:txBody>
          <a:bodyPr/>
          <a:lstStyle/>
          <a:p>
            <a:r>
              <a:rPr lang="en-US" dirty="0" smtClean="0">
                <a:latin typeface="Arial" charset="0"/>
                <a:ea typeface="ＭＳ Ｐゴシック" charset="0"/>
                <a:cs typeface="ＭＳ Ｐゴシック" charset="0"/>
              </a:rPr>
              <a:t>NGMW Architecture for DEC</a:t>
            </a:r>
            <a:endParaRPr lang="en-US" dirty="0">
              <a:latin typeface="Arial" charset="0"/>
              <a:ea typeface="ＭＳ Ｐゴシック" charset="0"/>
              <a:cs typeface="ＭＳ Ｐゴシック" charset="0"/>
            </a:endParaRPr>
          </a:p>
        </p:txBody>
      </p:sp>
      <p:pic>
        <p:nvPicPr>
          <p:cNvPr id="36866" name="Picture 1" descr="logic_component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2225" y="960438"/>
            <a:ext cx="6503988"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10064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itle 1"/>
          <p:cNvSpPr>
            <a:spLocks noGrp="1"/>
          </p:cNvSpPr>
          <p:nvPr>
            <p:ph type="title"/>
          </p:nvPr>
        </p:nvSpPr>
        <p:spPr/>
        <p:txBody>
          <a:bodyPr/>
          <a:lstStyle/>
          <a:p>
            <a:r>
              <a:rPr lang="en-US">
                <a:latin typeface="Arial" charset="0"/>
                <a:ea typeface="ＭＳ Ｐゴシック" charset="0"/>
                <a:cs typeface="ＭＳ Ｐゴシック" charset="0"/>
              </a:rPr>
              <a:t>Conclusion</a:t>
            </a:r>
          </a:p>
        </p:txBody>
      </p:sp>
      <p:sp>
        <p:nvSpPr>
          <p:cNvPr id="115714" name="Content Placeholder 2"/>
          <p:cNvSpPr>
            <a:spLocks noGrp="1"/>
          </p:cNvSpPr>
          <p:nvPr>
            <p:ph idx="1"/>
          </p:nvPr>
        </p:nvSpPr>
        <p:spPr>
          <a:xfrm>
            <a:off x="368602" y="1099276"/>
            <a:ext cx="8229600" cy="4787900"/>
          </a:xfrm>
        </p:spPr>
        <p:txBody>
          <a:bodyPr/>
          <a:lstStyle/>
          <a:p>
            <a:r>
              <a:rPr lang="en-US" sz="2000" dirty="0" smtClean="0">
                <a:latin typeface="Arial" charset="0"/>
                <a:ea typeface="ＭＳ Ｐゴシック" charset="0"/>
                <a:cs typeface="ＭＳ Ｐゴシック" charset="0"/>
              </a:rPr>
              <a:t>A </a:t>
            </a:r>
            <a:r>
              <a:rPr lang="en-US" sz="2000" dirty="0">
                <a:latin typeface="Arial" charset="0"/>
                <a:ea typeface="ＭＳ Ｐゴシック" charset="0"/>
                <a:cs typeface="ＭＳ Ｐゴシック" charset="0"/>
              </a:rPr>
              <a:t>fundamental need for abstractions to support many simulations</a:t>
            </a:r>
          </a:p>
          <a:p>
            <a:pPr lvl="1"/>
            <a:r>
              <a:rPr lang="en-US" sz="2000" dirty="0">
                <a:latin typeface="Arial" charset="0"/>
                <a:ea typeface="ＭＳ Ｐゴシック" charset="0"/>
              </a:rPr>
              <a:t>Requirements: </a:t>
            </a:r>
            <a:r>
              <a:rPr lang="en-US" sz="2000" i="1" dirty="0">
                <a:latin typeface="Arial" charset="0"/>
                <a:ea typeface="ＭＳ Ｐゴシック" charset="0"/>
              </a:rPr>
              <a:t>(R1) Support Adaptive Application Formulation, (R2) dynamic resource utilization </a:t>
            </a:r>
          </a:p>
          <a:p>
            <a:pPr lvl="1"/>
            <a:r>
              <a:rPr lang="en-US" sz="2000" dirty="0">
                <a:latin typeface="Arial" charset="0"/>
                <a:ea typeface="ＭＳ Ｐゴシック" charset="0"/>
              </a:rPr>
              <a:t>Abstractions: </a:t>
            </a:r>
            <a:r>
              <a:rPr lang="en-US" sz="2000" i="1" dirty="0">
                <a:latin typeface="Arial" charset="0"/>
                <a:ea typeface="ＭＳ Ｐゴシック" charset="0"/>
              </a:rPr>
              <a:t>(A1) separation of workload and resource management, (A2) Interoperable and Extensible Fashion </a:t>
            </a:r>
          </a:p>
          <a:p>
            <a:pPr lvl="1"/>
            <a:endParaRPr lang="en-US" sz="2000" i="1" dirty="0">
              <a:latin typeface="Arial" charset="0"/>
              <a:ea typeface="ＭＳ Ｐゴシック" charset="0"/>
            </a:endParaRPr>
          </a:p>
          <a:p>
            <a:r>
              <a:rPr lang="en-US" sz="2000" dirty="0">
                <a:latin typeface="Arial" charset="0"/>
                <a:ea typeface="ＭＳ Ｐゴシック" charset="0"/>
                <a:cs typeface="ＭＳ Ｐゴシック" charset="0"/>
              </a:rPr>
              <a:t>Set against these objectives: </a:t>
            </a:r>
            <a:r>
              <a:rPr lang="ja-JP" altLang="en-US" sz="2000" dirty="0">
                <a:latin typeface="Arial" charset="0"/>
                <a:ea typeface="ＭＳ Ｐゴシック" charset="0"/>
                <a:cs typeface="ＭＳ Ｐゴシック" charset="0"/>
              </a:rPr>
              <a:t>“</a:t>
            </a:r>
            <a:r>
              <a:rPr lang="en-US" altLang="ja-JP" sz="2000" dirty="0">
                <a:latin typeface="Arial" charset="0"/>
                <a:ea typeface="ＭＳ Ｐゴシック" charset="0"/>
                <a:cs typeface="ＭＳ Ｐゴシック" charset="0"/>
              </a:rPr>
              <a:t>Pilot Abstraction Works!</a:t>
            </a:r>
            <a:r>
              <a:rPr lang="ja-JP" altLang="en-US" sz="2000" dirty="0">
                <a:latin typeface="Arial" charset="0"/>
                <a:ea typeface="ＭＳ Ｐゴシック" charset="0"/>
                <a:cs typeface="ＭＳ Ｐゴシック" charset="0"/>
              </a:rPr>
              <a:t>”</a:t>
            </a:r>
            <a:endParaRPr lang="en-US" altLang="ja-JP" sz="2000" dirty="0">
              <a:latin typeface="Arial" charset="0"/>
              <a:ea typeface="ＭＳ Ｐゴシック" charset="0"/>
              <a:cs typeface="ＭＳ Ｐゴシック" charset="0"/>
            </a:endParaRPr>
          </a:p>
          <a:p>
            <a:pPr lvl="1"/>
            <a:r>
              <a:rPr lang="en-US" sz="2000" dirty="0">
                <a:latin typeface="Arial" charset="0"/>
                <a:ea typeface="ＭＳ Ｐゴシック" charset="0"/>
                <a:sym typeface="Wingdings" charset="0"/>
              </a:rPr>
              <a:t>SAGA-based Pilot Job System: Interoperable execution</a:t>
            </a:r>
          </a:p>
          <a:p>
            <a:pPr lvl="1"/>
            <a:r>
              <a:rPr lang="en-US" sz="2000" dirty="0" smtClean="0">
                <a:latin typeface="Arial" charset="0"/>
                <a:ea typeface="ＭＳ Ｐゴシック" charset="0"/>
              </a:rPr>
              <a:t>Platform independent libraries: different </a:t>
            </a:r>
            <a:r>
              <a:rPr lang="en-US" sz="2000" dirty="0">
                <a:latin typeface="Arial" charset="0"/>
                <a:ea typeface="ＭＳ Ｐゴシック" charset="0"/>
              </a:rPr>
              <a:t>application types, execution modes, coupling </a:t>
            </a:r>
            <a:r>
              <a:rPr lang="en-US" sz="2000" dirty="0" smtClean="0">
                <a:latin typeface="Arial" charset="0"/>
                <a:ea typeface="ＭＳ Ｐゴシック" charset="0"/>
              </a:rPr>
              <a:t>schemes</a:t>
            </a:r>
            <a:endParaRPr lang="en-US" sz="2000" dirty="0">
              <a:latin typeface="Arial" charset="0"/>
              <a:ea typeface="ＭＳ Ｐゴシック" charset="0"/>
            </a:endParaRPr>
          </a:p>
          <a:p>
            <a:endParaRPr lang="en-US" sz="2000" dirty="0" smtClean="0">
              <a:latin typeface="Arial" charset="0"/>
              <a:ea typeface="ＭＳ Ｐゴシック" charset="0"/>
              <a:cs typeface="ＭＳ Ｐゴシック" charset="0"/>
              <a:sym typeface="Wingdings" charset="0"/>
            </a:endParaRPr>
          </a:p>
          <a:p>
            <a:pPr>
              <a:buClr>
                <a:srgbClr val="000000"/>
              </a:buClr>
              <a:buSzPct val="100000"/>
            </a:pPr>
            <a:r>
              <a:rPr lang="en-US" dirty="0" smtClean="0">
                <a:solidFill>
                  <a:schemeClr val="tx1">
                    <a:lumMod val="65000"/>
                    <a:lumOff val="35000"/>
                  </a:schemeClr>
                </a:solidFill>
              </a:rPr>
              <a:t>NGMW to </a:t>
            </a:r>
            <a:r>
              <a:rPr lang="en-US" dirty="0">
                <a:solidFill>
                  <a:schemeClr val="tx1">
                    <a:lumMod val="65000"/>
                    <a:lumOff val="35000"/>
                  </a:schemeClr>
                </a:solidFill>
              </a:rPr>
              <a:t>address DEC requirements</a:t>
            </a:r>
          </a:p>
          <a:p>
            <a:pPr lvl="1">
              <a:buClr>
                <a:srgbClr val="000000"/>
              </a:buClr>
              <a:buSzPct val="100000"/>
            </a:pPr>
            <a:r>
              <a:rPr lang="en-US" sz="2000" dirty="0">
                <a:solidFill>
                  <a:schemeClr val="tx1">
                    <a:lumMod val="65000"/>
                    <a:lumOff val="35000"/>
                  </a:schemeClr>
                </a:solidFill>
              </a:rPr>
              <a:t>Functional Aims, </a:t>
            </a:r>
            <a:r>
              <a:rPr lang="en-US" sz="2000" dirty="0" smtClean="0">
                <a:solidFill>
                  <a:schemeClr val="tx1">
                    <a:lumMod val="65000"/>
                    <a:lumOff val="35000"/>
                  </a:schemeClr>
                </a:solidFill>
              </a:rPr>
              <a:t>Requirements and Design </a:t>
            </a:r>
            <a:r>
              <a:rPr lang="en-US" sz="2000" dirty="0">
                <a:solidFill>
                  <a:schemeClr val="tx1">
                    <a:lumMod val="65000"/>
                    <a:lumOff val="35000"/>
                  </a:schemeClr>
                </a:solidFill>
              </a:rPr>
              <a:t>Objectives </a:t>
            </a:r>
          </a:p>
          <a:p>
            <a:pPr lvl="1">
              <a:buClr>
                <a:srgbClr val="000000"/>
              </a:buClr>
              <a:buSzPct val="100000"/>
            </a:pPr>
            <a:r>
              <a:rPr lang="en-US" sz="2000" dirty="0">
                <a:solidFill>
                  <a:schemeClr val="tx1">
                    <a:lumMod val="65000"/>
                    <a:lumOff val="35000"/>
                  </a:schemeClr>
                </a:solidFill>
              </a:rPr>
              <a:t>Proposed architecture for a capability-based NGMW</a:t>
            </a:r>
          </a:p>
          <a:p>
            <a:endParaRPr lang="en-US" sz="20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2303238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7408" y="206569"/>
            <a:ext cx="8696325" cy="3070225"/>
            <a:chOff x="258763" y="222250"/>
            <a:chExt cx="8696325" cy="3070225"/>
          </a:xfrm>
        </p:grpSpPr>
        <p:sp>
          <p:nvSpPr>
            <p:cNvPr id="15361" name="TextBox 20"/>
            <p:cNvSpPr txBox="1">
              <a:spLocks noChangeArrowheads="1"/>
            </p:cNvSpPr>
            <p:nvPr/>
          </p:nvSpPr>
          <p:spPr bwMode="auto">
            <a:xfrm>
              <a:off x="258763" y="222250"/>
              <a:ext cx="8696325" cy="3070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pic>
          <p:nvPicPr>
            <p:cNvPr id="11" name="Picture 10"/>
            <p:cNvPicPr>
              <a:picLocks noChangeAspect="1" noChangeArrowheads="1"/>
            </p:cNvPicPr>
            <p:nvPr/>
          </p:nvPicPr>
          <p:blipFill>
            <a:blip r:embed="rId3" cstate="print"/>
            <a:srcRect/>
            <a:stretch>
              <a:fillRect/>
            </a:stretch>
          </p:blipFill>
          <p:spPr bwMode="auto">
            <a:xfrm>
              <a:off x="1087841" y="704943"/>
              <a:ext cx="2895600" cy="13832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4"/>
            <p:cNvPicPr>
              <a:picLocks noChangeAspect="1" noChangeArrowheads="1"/>
            </p:cNvPicPr>
            <p:nvPr/>
          </p:nvPicPr>
          <p:blipFill>
            <a:blip r:embed="rId4" cstate="print"/>
            <a:srcRect/>
            <a:stretch>
              <a:fillRect/>
            </a:stretch>
          </p:blipFill>
          <p:spPr bwMode="auto">
            <a:xfrm>
              <a:off x="1240241" y="857343"/>
              <a:ext cx="2895600" cy="13832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2" descr="http://radical.rutgers.edu/tmp/2012/07/header_01.png"/>
            <p:cNvPicPr>
              <a:picLocks noChangeAspect="1" noChangeArrowheads="1"/>
            </p:cNvPicPr>
            <p:nvPr/>
          </p:nvPicPr>
          <p:blipFill rotWithShape="1">
            <a:blip r:embed="rId5" cstate="print">
              <a:extLst/>
            </a:blip>
            <a:srcRect t="6612" r="77171" b="8570"/>
            <a:stretch/>
          </p:blipFill>
          <p:spPr bwMode="auto">
            <a:xfrm>
              <a:off x="5266141" y="273142"/>
              <a:ext cx="1943656" cy="1892300"/>
            </a:xfrm>
            <a:prstGeom prst="ellipse">
              <a:avLst/>
            </a:prstGeom>
            <a:ln>
              <a:noFill/>
            </a:ln>
            <a:effectLst>
              <a:softEdge rad="112500"/>
            </a:effectLst>
            <a:extLst/>
          </p:spPr>
        </p:pic>
        <p:cxnSp>
          <p:nvCxnSpPr>
            <p:cNvPr id="14" name="Straight Arrow Connector 13"/>
            <p:cNvCxnSpPr/>
            <p:nvPr/>
          </p:nvCxnSpPr>
          <p:spPr>
            <a:xfrm flipV="1">
              <a:off x="3995738" y="1162050"/>
              <a:ext cx="1435100" cy="596900"/>
            </a:xfrm>
            <a:prstGeom prst="straightConnector1">
              <a:avLst/>
            </a:prstGeom>
            <a:ln w="3175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368" name="Rectangle 16"/>
            <p:cNvSpPr>
              <a:spLocks noChangeArrowheads="1"/>
            </p:cNvSpPr>
            <p:nvPr/>
          </p:nvSpPr>
          <p:spPr bwMode="auto">
            <a:xfrm>
              <a:off x="558800" y="2401888"/>
              <a:ext cx="82264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pPr>
              <a:r>
                <a:rPr lang="en-US" dirty="0">
                  <a:solidFill>
                    <a:srgbClr val="000000"/>
                  </a:solidFill>
                </a:rPr>
                <a:t>Scalable Online Comparative Genomics of </a:t>
              </a:r>
              <a:r>
                <a:rPr lang="en-US" dirty="0" err="1" smtClean="0">
                  <a:solidFill>
                    <a:srgbClr val="000000"/>
                  </a:solidFill>
                </a:rPr>
                <a:t>Mononucleosomes</a:t>
              </a:r>
              <a:r>
                <a:rPr lang="en-US" dirty="0" smtClean="0">
                  <a:solidFill>
                    <a:srgbClr val="000000"/>
                  </a:solidFill>
                </a:rPr>
                <a:t>.</a:t>
              </a:r>
              <a:endParaRPr lang="en-US" dirty="0">
                <a:solidFill>
                  <a:srgbClr val="000000"/>
                </a:solidFill>
              </a:endParaRPr>
            </a:p>
            <a:p>
              <a:pPr>
                <a:lnSpc>
                  <a:spcPct val="90000"/>
                </a:lnSpc>
                <a:spcBef>
                  <a:spcPts val="1200"/>
                </a:spcBef>
              </a:pPr>
              <a:r>
                <a:rPr lang="en-US" sz="1400" dirty="0">
                  <a:solidFill>
                    <a:srgbClr val="000000"/>
                  </a:solidFill>
                </a:rPr>
                <a:t>“</a:t>
              </a:r>
              <a:r>
                <a:rPr lang="en-US" altLang="ja-JP" sz="1400" dirty="0"/>
                <a:t>Scalable Online Comparative Genomics of </a:t>
              </a:r>
              <a:r>
                <a:rPr lang="en-US" altLang="ja-JP" sz="1400" dirty="0" err="1"/>
                <a:t>Mononucleosomes</a:t>
              </a:r>
              <a:r>
                <a:rPr lang="en-US" altLang="ja-JP" sz="1400" dirty="0"/>
                <a:t>: A </a:t>
              </a:r>
              <a:r>
                <a:rPr lang="en-US" altLang="ja-JP" sz="1400" dirty="0" err="1"/>
                <a:t>BigJob</a:t>
              </a:r>
              <a:r>
                <a:rPr lang="en-US" sz="1400" dirty="0"/>
                <a:t>”</a:t>
              </a:r>
              <a:r>
                <a:rPr lang="en-US" altLang="ja-JP" sz="1400" dirty="0"/>
                <a:t> , </a:t>
              </a:r>
              <a:r>
                <a:rPr lang="en-US" altLang="ja-JP" sz="1400" i="1" dirty="0"/>
                <a:t>Proceedings of Conference on </a:t>
              </a:r>
              <a:r>
                <a:rPr lang="en-US" altLang="ja-JP" sz="1400" i="1" dirty="0" smtClean="0"/>
                <a:t>XSEDE</a:t>
              </a:r>
              <a:r>
                <a:rPr lang="en-US" altLang="ja-JP" sz="1400" dirty="0" smtClean="0"/>
                <a:t>, </a:t>
              </a:r>
              <a:r>
                <a:rPr lang="en-US" altLang="ja-JP" sz="1400" dirty="0"/>
                <a:t>2013. </a:t>
              </a:r>
              <a:endParaRPr lang="en-US" sz="1400" dirty="0">
                <a:solidFill>
                  <a:srgbClr val="000000"/>
                </a:solidFill>
              </a:endParaRPr>
            </a:p>
          </p:txBody>
        </p:sp>
      </p:grpSp>
      <p:grpSp>
        <p:nvGrpSpPr>
          <p:cNvPr id="19" name="Group 18"/>
          <p:cNvGrpSpPr/>
          <p:nvPr/>
        </p:nvGrpSpPr>
        <p:grpSpPr>
          <a:xfrm>
            <a:off x="235541" y="3544692"/>
            <a:ext cx="8696325" cy="3071812"/>
            <a:chOff x="266897" y="3529013"/>
            <a:chExt cx="8696325" cy="3071812"/>
          </a:xfrm>
        </p:grpSpPr>
        <p:sp>
          <p:nvSpPr>
            <p:cNvPr id="20" name="TextBox 7"/>
            <p:cNvSpPr txBox="1">
              <a:spLocks noChangeArrowheads="1"/>
            </p:cNvSpPr>
            <p:nvPr/>
          </p:nvSpPr>
          <p:spPr bwMode="auto">
            <a:xfrm>
              <a:off x="266897" y="3529013"/>
              <a:ext cx="8696325" cy="3068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pic>
          <p:nvPicPr>
            <p:cNvPr id="21"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9563" y="3581400"/>
              <a:ext cx="7489825"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p:cNvSpPr>
              <a:spLocks noChangeArrowheads="1"/>
            </p:cNvSpPr>
            <p:nvPr/>
          </p:nvSpPr>
          <p:spPr bwMode="auto">
            <a:xfrm>
              <a:off x="536575" y="5713413"/>
              <a:ext cx="8269288"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pPr>
              <a:r>
                <a:rPr lang="en-US" dirty="0">
                  <a:solidFill>
                    <a:srgbClr val="000000"/>
                  </a:solidFill>
                </a:rPr>
                <a:t>Asynchronous Replica-Exchange: Advanced Algorithms for enhanced sampling.</a:t>
              </a:r>
            </a:p>
            <a:p>
              <a:pPr>
                <a:lnSpc>
                  <a:spcPct val="90000"/>
                </a:lnSpc>
                <a:spcBef>
                  <a:spcPts val="1200"/>
                </a:spcBef>
              </a:pPr>
              <a:r>
                <a:rPr lang="en-US" sz="1400" dirty="0">
                  <a:solidFill>
                    <a:srgbClr val="000000"/>
                  </a:solidFill>
                </a:rPr>
                <a:t>“</a:t>
              </a:r>
              <a:r>
                <a:rPr lang="en-US" altLang="ja-JP" sz="1400" dirty="0"/>
                <a:t>A Framework for Flexible and Scalable Replica-Exchange on Production Distributed CI</a:t>
              </a:r>
              <a:r>
                <a:rPr lang="en-US" sz="1400" dirty="0"/>
                <a:t>”</a:t>
              </a:r>
              <a:r>
                <a:rPr lang="en-US" altLang="ja-JP" sz="1400" dirty="0"/>
                <a:t>, </a:t>
              </a:r>
              <a:r>
                <a:rPr lang="en-US" altLang="ja-JP" sz="1400" i="1" dirty="0"/>
                <a:t>Proceedings of Conference on </a:t>
              </a:r>
              <a:r>
                <a:rPr lang="en-US" altLang="ja-JP" sz="1400" i="1" dirty="0" smtClean="0"/>
                <a:t>XSEDE</a:t>
              </a:r>
              <a:r>
                <a:rPr lang="en-US" altLang="ja-JP" sz="1400" dirty="0" smtClean="0"/>
                <a:t>, </a:t>
              </a:r>
              <a:r>
                <a:rPr lang="en-US" altLang="ja-JP" sz="1400" dirty="0"/>
                <a:t>2013.</a:t>
              </a:r>
              <a:endParaRPr lang="en-US" sz="1400" dirty="0">
                <a:solidFill>
                  <a:srgbClr val="000000"/>
                </a:solidFill>
              </a:endParaRPr>
            </a:p>
          </p:txBody>
        </p:sp>
      </p:gr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95263" y="185738"/>
            <a:ext cx="8694737" cy="808037"/>
          </a:xfrm>
        </p:spPr>
        <p:txBody>
          <a:bodyPr/>
          <a:lstStyle/>
          <a:p>
            <a:r>
              <a:rPr lang="en-US" dirty="0" smtClean="0">
                <a:latin typeface="Arial" charset="0"/>
                <a:ea typeface="ＭＳ Ｐゴシック" charset="0"/>
                <a:cs typeface="ＭＳ Ｐゴシック" charset="0"/>
              </a:rPr>
              <a:t>References</a:t>
            </a:r>
            <a:endParaRPr lang="en-US" dirty="0">
              <a:latin typeface="Arial" charset="0"/>
              <a:ea typeface="ＭＳ Ｐゴシック" charset="0"/>
              <a:cs typeface="ＭＳ Ｐゴシック" charset="0"/>
            </a:endParaRPr>
          </a:p>
        </p:txBody>
      </p:sp>
      <p:sp>
        <p:nvSpPr>
          <p:cNvPr id="33794" name="Content Placeholder 2"/>
          <p:cNvSpPr>
            <a:spLocks noGrp="1"/>
          </p:cNvSpPr>
          <p:nvPr>
            <p:ph idx="1"/>
          </p:nvPr>
        </p:nvSpPr>
        <p:spPr>
          <a:xfrm>
            <a:off x="195263" y="1270000"/>
            <a:ext cx="8694737" cy="4876800"/>
          </a:xfrm>
        </p:spPr>
        <p:txBody>
          <a:bodyPr/>
          <a:lstStyle/>
          <a:p>
            <a:pPr>
              <a:defRPr/>
            </a:pPr>
            <a:r>
              <a:rPr lang="en-US" dirty="0">
                <a:solidFill>
                  <a:srgbClr val="0D0D0D"/>
                </a:solidFill>
                <a:latin typeface="Arial" charset="0"/>
                <a:ea typeface="ＭＳ Ｐゴシック" charset="0"/>
                <a:cs typeface="ＭＳ Ｐゴシック" charset="0"/>
              </a:rPr>
              <a:t>SAGA-Python:</a:t>
            </a:r>
          </a:p>
          <a:p>
            <a:pPr lvl="1">
              <a:defRPr/>
            </a:pPr>
            <a:r>
              <a:rPr lang="en-US" sz="2200" dirty="0">
                <a:solidFill>
                  <a:srgbClr val="606060"/>
                </a:solidFill>
                <a:latin typeface="Arial" charset="0"/>
                <a:ea typeface="ＭＳ Ｐゴシック" charset="0"/>
              </a:rPr>
              <a:t>http://saga-</a:t>
            </a:r>
            <a:r>
              <a:rPr lang="en-US" sz="2200" dirty="0" err="1">
                <a:solidFill>
                  <a:srgbClr val="606060"/>
                </a:solidFill>
                <a:latin typeface="Arial" charset="0"/>
                <a:ea typeface="ＭＳ Ｐゴシック" charset="0"/>
              </a:rPr>
              <a:t>project.github.io</a:t>
            </a:r>
            <a:r>
              <a:rPr lang="en-US" sz="2200" dirty="0">
                <a:solidFill>
                  <a:srgbClr val="606060"/>
                </a:solidFill>
                <a:latin typeface="Arial" charset="0"/>
                <a:ea typeface="ＭＳ Ｐゴシック" charset="0"/>
              </a:rPr>
              <a:t>/saga-python/</a:t>
            </a:r>
          </a:p>
          <a:p>
            <a:pPr>
              <a:spcBef>
                <a:spcPts val="1200"/>
              </a:spcBef>
              <a:defRPr/>
            </a:pPr>
            <a:r>
              <a:rPr lang="en-US" dirty="0" err="1">
                <a:solidFill>
                  <a:srgbClr val="0D0D0D"/>
                </a:solidFill>
                <a:latin typeface="Arial" charset="0"/>
                <a:ea typeface="ＭＳ Ｐゴシック" charset="0"/>
                <a:cs typeface="ＭＳ Ｐゴシック" charset="0"/>
              </a:rPr>
              <a:t>BigJob</a:t>
            </a:r>
            <a:r>
              <a:rPr lang="en-US" dirty="0">
                <a:solidFill>
                  <a:srgbClr val="0D0D0D"/>
                </a:solidFill>
                <a:latin typeface="Arial" charset="0"/>
                <a:ea typeface="ＭＳ Ｐゴシック" charset="0"/>
                <a:cs typeface="ＭＳ Ｐゴシック" charset="0"/>
              </a:rPr>
              <a:t>: An implementation of P*</a:t>
            </a:r>
          </a:p>
          <a:p>
            <a:pPr lvl="1">
              <a:defRPr/>
            </a:pPr>
            <a:r>
              <a:rPr lang="en-US" sz="2200" dirty="0">
                <a:solidFill>
                  <a:srgbClr val="606060"/>
                </a:solidFill>
                <a:latin typeface="Arial" charset="0"/>
                <a:ea typeface="ＭＳ Ｐゴシック" charset="0"/>
              </a:rPr>
              <a:t>http://saga-</a:t>
            </a:r>
            <a:r>
              <a:rPr lang="en-US" sz="2200" dirty="0" err="1">
                <a:solidFill>
                  <a:srgbClr val="606060"/>
                </a:solidFill>
                <a:latin typeface="Arial" charset="0"/>
                <a:ea typeface="ＭＳ Ｐゴシック" charset="0"/>
              </a:rPr>
              <a:t>project.github.io</a:t>
            </a:r>
            <a:r>
              <a:rPr lang="en-US" sz="2200" dirty="0">
                <a:solidFill>
                  <a:srgbClr val="606060"/>
                </a:solidFill>
                <a:latin typeface="Arial" charset="0"/>
                <a:ea typeface="ＭＳ Ｐゴシック" charset="0"/>
              </a:rPr>
              <a:t>/</a:t>
            </a:r>
            <a:r>
              <a:rPr lang="en-US" sz="2200" dirty="0" err="1">
                <a:solidFill>
                  <a:srgbClr val="606060"/>
                </a:solidFill>
                <a:latin typeface="Arial" charset="0"/>
                <a:ea typeface="ＭＳ Ｐゴシック" charset="0"/>
              </a:rPr>
              <a:t>BigJob</a:t>
            </a:r>
            <a:r>
              <a:rPr lang="en-US" sz="2200" dirty="0">
                <a:solidFill>
                  <a:srgbClr val="606060"/>
                </a:solidFill>
                <a:latin typeface="Arial" charset="0"/>
                <a:ea typeface="ＭＳ Ｐゴシック" charset="0"/>
              </a:rPr>
              <a:t>/</a:t>
            </a:r>
          </a:p>
          <a:p>
            <a:pPr>
              <a:spcBef>
                <a:spcPts val="1200"/>
              </a:spcBef>
              <a:defRPr/>
            </a:pPr>
            <a:r>
              <a:rPr lang="en-US" dirty="0">
                <a:solidFill>
                  <a:srgbClr val="0D0D0D"/>
                </a:solidFill>
                <a:latin typeface="Arial" charset="0"/>
                <a:ea typeface="ＭＳ Ｐゴシック" charset="0"/>
                <a:cs typeface="ＭＳ Ｐゴシック" charset="0"/>
              </a:rPr>
              <a:t>RADICAL:</a:t>
            </a:r>
          </a:p>
          <a:p>
            <a:pPr lvl="1">
              <a:defRPr/>
            </a:pPr>
            <a:r>
              <a:rPr lang="en-US" sz="2200" dirty="0">
                <a:solidFill>
                  <a:srgbClr val="606060"/>
                </a:solidFill>
                <a:latin typeface="Arial" charset="0"/>
                <a:ea typeface="ＭＳ Ｐゴシック" charset="0"/>
              </a:rPr>
              <a:t>http://</a:t>
            </a:r>
            <a:r>
              <a:rPr lang="en-US" sz="2200" dirty="0" err="1">
                <a:solidFill>
                  <a:srgbClr val="606060"/>
                </a:solidFill>
                <a:latin typeface="Arial" charset="0"/>
                <a:ea typeface="ＭＳ Ｐゴシック" charset="0"/>
              </a:rPr>
              <a:t>radical.rutgers.edu</a:t>
            </a:r>
            <a:r>
              <a:rPr lang="en-US" sz="2200" dirty="0">
                <a:solidFill>
                  <a:srgbClr val="606060"/>
                </a:solidFill>
                <a:latin typeface="Arial" charset="0"/>
                <a:ea typeface="ＭＳ Ｐゴシック" charset="0"/>
              </a:rPr>
              <a:t>/</a:t>
            </a:r>
          </a:p>
          <a:p>
            <a:pPr>
              <a:spcBef>
                <a:spcPts val="1200"/>
              </a:spcBef>
              <a:defRPr/>
            </a:pPr>
            <a:r>
              <a:rPr lang="en-US" dirty="0">
                <a:solidFill>
                  <a:srgbClr val="0D0D0D"/>
                </a:solidFill>
                <a:latin typeface="Arial" charset="0"/>
                <a:ea typeface="ＭＳ Ｐゴシック" charset="0"/>
                <a:cs typeface="ＭＳ Ｐゴシック" charset="0"/>
              </a:rPr>
              <a:t>Publications:</a:t>
            </a:r>
          </a:p>
          <a:p>
            <a:pPr lvl="1">
              <a:defRPr/>
            </a:pPr>
            <a:r>
              <a:rPr lang="en-US" sz="2200" dirty="0">
                <a:solidFill>
                  <a:srgbClr val="606060"/>
                </a:solidFill>
                <a:latin typeface="Arial" charset="0"/>
                <a:ea typeface="ＭＳ Ｐゴシック" charset="0"/>
              </a:rPr>
              <a:t>http://</a:t>
            </a:r>
            <a:r>
              <a:rPr lang="en-US" sz="2200" dirty="0" err="1">
                <a:solidFill>
                  <a:srgbClr val="606060"/>
                </a:solidFill>
                <a:latin typeface="Arial" charset="0"/>
                <a:ea typeface="ＭＳ Ｐゴシック" charset="0"/>
              </a:rPr>
              <a:t>radical.rutgers</a:t>
            </a:r>
            <a:r>
              <a:rPr lang="en-US" sz="2200" dirty="0">
                <a:solidFill>
                  <a:srgbClr val="606060"/>
                </a:solidFill>
                <a:latin typeface="Arial" charset="0"/>
                <a:ea typeface="ＭＳ Ｐゴシック" charset="0"/>
              </a:rPr>
              <a:t>/</a:t>
            </a:r>
            <a:r>
              <a:rPr lang="en-US" sz="2200" dirty="0" err="1">
                <a:solidFill>
                  <a:srgbClr val="606060"/>
                </a:solidFill>
                <a:latin typeface="Arial" charset="0"/>
                <a:ea typeface="ＭＳ Ｐゴシック" charset="0"/>
              </a:rPr>
              <a:t>edu</a:t>
            </a:r>
            <a:r>
              <a:rPr lang="en-US" sz="2200" dirty="0">
                <a:solidFill>
                  <a:srgbClr val="606060"/>
                </a:solidFill>
                <a:latin typeface="Arial" charset="0"/>
                <a:ea typeface="ＭＳ Ｐゴシック" charset="0"/>
              </a:rPr>
              <a:t>/publications</a:t>
            </a:r>
          </a:p>
          <a:p>
            <a:pPr>
              <a:spcBef>
                <a:spcPts val="1200"/>
              </a:spcBef>
              <a:defRPr/>
            </a:pPr>
            <a:r>
              <a:rPr lang="en-US" dirty="0">
                <a:solidFill>
                  <a:srgbClr val="0D0D0D"/>
                </a:solidFill>
                <a:latin typeface="Arial" charset="0"/>
                <a:ea typeface="ＭＳ Ｐゴシック" charset="0"/>
                <a:cs typeface="ＭＳ Ｐゴシック" charset="0"/>
              </a:rPr>
              <a:t>Tutorials:</a:t>
            </a:r>
          </a:p>
          <a:p>
            <a:pPr lvl="1">
              <a:defRPr/>
            </a:pPr>
            <a:r>
              <a:rPr lang="en-US" sz="2200" dirty="0">
                <a:solidFill>
                  <a:schemeClr val="bg2">
                    <a:lumMod val="75000"/>
                  </a:schemeClr>
                </a:solidFill>
                <a:latin typeface="Arial" charset="0"/>
                <a:ea typeface="ＭＳ Ｐゴシック" charset="0"/>
              </a:rPr>
              <a:t>https://</a:t>
            </a:r>
            <a:r>
              <a:rPr lang="en-US" sz="2200" dirty="0" err="1">
                <a:solidFill>
                  <a:schemeClr val="bg2">
                    <a:lumMod val="75000"/>
                  </a:schemeClr>
                </a:solidFill>
                <a:latin typeface="Arial" charset="0"/>
                <a:ea typeface="ＭＳ Ｐゴシック" charset="0"/>
              </a:rPr>
              <a:t>github.com</a:t>
            </a:r>
            <a:r>
              <a:rPr lang="en-US" sz="2200" dirty="0">
                <a:solidFill>
                  <a:schemeClr val="bg2">
                    <a:lumMod val="75000"/>
                  </a:schemeClr>
                </a:solidFill>
                <a:latin typeface="Arial" charset="0"/>
                <a:ea typeface="ＭＳ Ｐゴシック" charset="0"/>
              </a:rPr>
              <a:t>/saga-project/tutorials/wiki/XSEDE13</a:t>
            </a:r>
          </a:p>
        </p:txBody>
      </p:sp>
    </p:spTree>
    <p:extLst>
      <p:ext uri="{BB962C8B-B14F-4D97-AF65-F5344CB8AC3E}">
        <p14:creationId xmlns:p14="http://schemas.microsoft.com/office/powerpoint/2010/main" val="324471727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p:txBody>
          <a:bodyPr/>
          <a:lstStyle/>
          <a:p>
            <a:r>
              <a:rPr lang="en-US" sz="3200">
                <a:latin typeface="Arial" charset="0"/>
                <a:ea typeface="ＭＳ Ｐゴシック" charset="0"/>
                <a:cs typeface="ＭＳ Ｐゴシック" charset="0"/>
              </a:rPr>
              <a:t>Acknowledgements  </a:t>
            </a:r>
            <a:endParaRPr lang="en-US" sz="2400">
              <a:latin typeface="Arial" charset="0"/>
              <a:ea typeface="ＭＳ Ｐゴシック" charset="0"/>
              <a:cs typeface="ＭＳ Ｐゴシック" charset="0"/>
            </a:endParaRPr>
          </a:p>
        </p:txBody>
      </p:sp>
      <p:sp>
        <p:nvSpPr>
          <p:cNvPr id="118786" name="Content Placeholder 6"/>
          <p:cNvSpPr>
            <a:spLocks noGrp="1"/>
          </p:cNvSpPr>
          <p:nvPr>
            <p:ph idx="1"/>
          </p:nvPr>
        </p:nvSpPr>
        <p:spPr/>
        <p:txBody>
          <a:bodyPr/>
          <a:lstStyle/>
          <a:p>
            <a:pPr>
              <a:buFontTx/>
              <a:buNone/>
            </a:pPr>
            <a:r>
              <a:rPr lang="en-US" sz="2000" b="1" dirty="0">
                <a:latin typeface="Arial" charset="0"/>
                <a:ea typeface="ＭＳ Ｐゴシック" charset="0"/>
                <a:cs typeface="ＭＳ Ｐゴシック" charset="0"/>
              </a:rPr>
              <a:t>Graduate Students:</a:t>
            </a:r>
          </a:p>
          <a:p>
            <a:r>
              <a:rPr lang="en-US" sz="2000" dirty="0">
                <a:latin typeface="Arial" charset="0"/>
                <a:ea typeface="ＭＳ Ｐゴシック" charset="0"/>
                <a:cs typeface="ＭＳ Ｐゴシック" charset="0"/>
              </a:rPr>
              <a:t>Ashley </a:t>
            </a:r>
            <a:r>
              <a:rPr lang="en-US" sz="2000" dirty="0" err="1">
                <a:latin typeface="Arial" charset="0"/>
                <a:ea typeface="ＭＳ Ｐゴシック" charset="0"/>
                <a:cs typeface="ＭＳ Ｐゴシック" charset="0"/>
              </a:rPr>
              <a:t>Zebrowski</a:t>
            </a:r>
            <a:r>
              <a:rPr lang="en-US" sz="2000" dirty="0">
                <a:latin typeface="Arial" charset="0"/>
                <a:ea typeface="ＭＳ Ｐゴシック" charset="0"/>
                <a:cs typeface="ＭＳ Ｐゴシック" charset="0"/>
              </a:rPr>
              <a:t> </a:t>
            </a:r>
          </a:p>
          <a:p>
            <a:r>
              <a:rPr lang="en-US" sz="2000" dirty="0">
                <a:latin typeface="Arial" charset="0"/>
                <a:ea typeface="ＭＳ Ｐゴシック" charset="0"/>
                <a:cs typeface="ＭＳ Ｐゴシック" charset="0"/>
              </a:rPr>
              <a:t>Melissa </a:t>
            </a:r>
            <a:r>
              <a:rPr lang="en-US" sz="2000" dirty="0" err="1">
                <a:latin typeface="Arial" charset="0"/>
                <a:ea typeface="ＭＳ Ｐゴシック" charset="0"/>
                <a:cs typeface="ＭＳ Ｐゴシック" charset="0"/>
              </a:rPr>
              <a:t>Romanus</a:t>
            </a:r>
            <a:r>
              <a:rPr lang="en-US" sz="2000" dirty="0">
                <a:latin typeface="Arial" charset="0"/>
                <a:ea typeface="ＭＳ Ｐゴシック" charset="0"/>
                <a:cs typeface="ＭＳ Ｐゴシック" charset="0"/>
              </a:rPr>
              <a:t> </a:t>
            </a:r>
          </a:p>
          <a:p>
            <a:r>
              <a:rPr lang="en-US" sz="2000" dirty="0">
                <a:latin typeface="Arial" charset="0"/>
                <a:ea typeface="ＭＳ Ｐゴシック" charset="0"/>
                <a:cs typeface="ＭＳ Ｐゴシック" charset="0"/>
              </a:rPr>
              <a:t>Mark </a:t>
            </a:r>
            <a:r>
              <a:rPr lang="en-US" sz="2000" dirty="0" err="1">
                <a:latin typeface="Arial" charset="0"/>
                <a:ea typeface="ＭＳ Ｐゴシック" charset="0"/>
                <a:cs typeface="ＭＳ Ｐゴシック" charset="0"/>
              </a:rPr>
              <a:t>Santcroos</a:t>
            </a:r>
            <a:r>
              <a:rPr lang="en-US" sz="2000" dirty="0">
                <a:latin typeface="Arial" charset="0"/>
                <a:ea typeface="ＭＳ Ｐゴシック" charset="0"/>
                <a:cs typeface="ＭＳ Ｐゴシック" charset="0"/>
              </a:rPr>
              <a:t> </a:t>
            </a:r>
          </a:p>
          <a:p>
            <a:r>
              <a:rPr lang="en-US" sz="2000" dirty="0" err="1" smtClean="0">
                <a:latin typeface="Arial" charset="0"/>
                <a:ea typeface="ＭＳ Ｐゴシック" charset="0"/>
                <a:cs typeface="ＭＳ Ｐゴシック" charset="0"/>
              </a:rPr>
              <a:t>Antons</a:t>
            </a:r>
            <a:r>
              <a:rPr lang="en-US" sz="2000" dirty="0" smtClean="0">
                <a:latin typeface="Arial" charset="0"/>
                <a:ea typeface="ＭＳ Ｐゴシック" charset="0"/>
                <a:cs typeface="ＭＳ Ｐゴシック" charset="0"/>
              </a:rPr>
              <a:t> </a:t>
            </a:r>
            <a:r>
              <a:rPr lang="en-US" sz="2000" dirty="0" err="1" smtClean="0">
                <a:latin typeface="Arial" charset="0"/>
                <a:ea typeface="ＭＳ Ｐゴシック" charset="0"/>
                <a:cs typeface="ＭＳ Ｐゴシック" charset="0"/>
              </a:rPr>
              <a:t>Trekalis</a:t>
            </a:r>
            <a:endParaRPr lang="en-US" sz="2000" dirty="0">
              <a:latin typeface="Arial" charset="0"/>
              <a:ea typeface="ＭＳ Ｐゴシック" charset="0"/>
              <a:cs typeface="ＭＳ Ｐゴシック" charset="0"/>
            </a:endParaRPr>
          </a:p>
          <a:p>
            <a:pPr>
              <a:buFontTx/>
              <a:buNone/>
            </a:pPr>
            <a:r>
              <a:rPr lang="en-US" sz="2000" b="1" dirty="0">
                <a:latin typeface="Arial" charset="0"/>
                <a:ea typeface="ＭＳ Ｐゴシック" charset="0"/>
                <a:cs typeface="ＭＳ Ｐゴシック" charset="0"/>
              </a:rPr>
              <a:t>Undergraduate Students</a:t>
            </a:r>
            <a:r>
              <a:rPr lang="en-US" sz="2000" dirty="0">
                <a:latin typeface="Arial" charset="0"/>
                <a:ea typeface="ＭＳ Ｐゴシック" charset="0"/>
                <a:cs typeface="ＭＳ Ｐゴシック" charset="0"/>
              </a:rPr>
              <a:t>:</a:t>
            </a:r>
          </a:p>
          <a:p>
            <a:r>
              <a:rPr lang="en-US" sz="2000" dirty="0">
                <a:latin typeface="Arial" charset="0"/>
                <a:ea typeface="ＭＳ Ｐゴシック" charset="0"/>
                <a:cs typeface="ＭＳ Ｐゴシック" charset="0"/>
              </a:rPr>
              <a:t>Vishal Shah</a:t>
            </a:r>
          </a:p>
          <a:p>
            <a:pPr>
              <a:buFontTx/>
              <a:buNone/>
            </a:pPr>
            <a:r>
              <a:rPr lang="en-US" sz="2000" b="1" dirty="0">
                <a:latin typeface="Arial" charset="0"/>
                <a:ea typeface="ＭＳ Ｐゴシック" charset="0"/>
                <a:cs typeface="ＭＳ Ｐゴシック" charset="0"/>
              </a:rPr>
              <a:t>Research Scientists</a:t>
            </a:r>
            <a:r>
              <a:rPr lang="en-US" sz="2000" dirty="0">
                <a:latin typeface="Arial" charset="0"/>
                <a:ea typeface="ＭＳ Ｐゴシック" charset="0"/>
                <a:cs typeface="ＭＳ Ｐゴシック" charset="0"/>
              </a:rPr>
              <a:t>:</a:t>
            </a:r>
          </a:p>
          <a:p>
            <a:r>
              <a:rPr lang="en-US" sz="2000" dirty="0">
                <a:latin typeface="Arial" charset="0"/>
                <a:ea typeface="ＭＳ Ｐゴシック" charset="0"/>
                <a:cs typeface="ＭＳ Ｐゴシック" charset="0"/>
              </a:rPr>
              <a:t>Andre </a:t>
            </a:r>
            <a:r>
              <a:rPr lang="en-US" sz="2000" dirty="0" err="1">
                <a:latin typeface="Arial" charset="0"/>
                <a:ea typeface="ＭＳ Ｐゴシック" charset="0"/>
                <a:cs typeface="ＭＳ Ｐゴシック" charset="0"/>
              </a:rPr>
              <a:t>Luckow</a:t>
            </a:r>
            <a:endParaRPr lang="en-US" sz="2000" dirty="0">
              <a:latin typeface="Arial" charset="0"/>
              <a:ea typeface="ＭＳ Ｐゴシック" charset="0"/>
              <a:cs typeface="ＭＳ Ｐゴシック" charset="0"/>
            </a:endParaRPr>
          </a:p>
          <a:p>
            <a:r>
              <a:rPr lang="en-US" sz="2000" dirty="0">
                <a:latin typeface="Arial" charset="0"/>
                <a:ea typeface="ＭＳ Ｐゴシック" charset="0"/>
                <a:cs typeface="ＭＳ Ｐゴシック" charset="0"/>
              </a:rPr>
              <a:t>Andre </a:t>
            </a:r>
            <a:r>
              <a:rPr lang="en-US" sz="2000" dirty="0" err="1">
                <a:latin typeface="Arial" charset="0"/>
                <a:ea typeface="ＭＳ Ｐゴシック" charset="0"/>
                <a:cs typeface="ＭＳ Ｐゴシック" charset="0"/>
              </a:rPr>
              <a:t>Merzky</a:t>
            </a:r>
            <a:r>
              <a:rPr lang="en-US" sz="2000" dirty="0">
                <a:latin typeface="Arial" charset="0"/>
                <a:ea typeface="ＭＳ Ｐゴシック" charset="0"/>
                <a:cs typeface="ＭＳ Ｐゴシック" charset="0"/>
              </a:rPr>
              <a:t>  </a:t>
            </a:r>
          </a:p>
          <a:p>
            <a:r>
              <a:rPr lang="en-US" sz="2000" dirty="0" err="1">
                <a:latin typeface="Arial" charset="0"/>
                <a:ea typeface="ＭＳ Ｐゴシック" charset="0"/>
                <a:cs typeface="ＭＳ Ｐゴシック" charset="0"/>
              </a:rPr>
              <a:t>Matteo</a:t>
            </a:r>
            <a:r>
              <a:rPr lang="en-US" sz="2000" dirty="0">
                <a:latin typeface="Arial" charset="0"/>
                <a:ea typeface="ＭＳ Ｐゴシック" charset="0"/>
                <a:cs typeface="ＭＳ Ｐゴシック" charset="0"/>
              </a:rPr>
              <a:t> </a:t>
            </a:r>
            <a:r>
              <a:rPr lang="en-US" sz="2000" dirty="0" err="1">
                <a:latin typeface="Arial" charset="0"/>
                <a:ea typeface="ＭＳ Ｐゴシック" charset="0"/>
                <a:cs typeface="ＭＳ Ｐゴシック" charset="0"/>
              </a:rPr>
              <a:t>Turilli</a:t>
            </a:r>
            <a:endParaRPr lang="en-US" sz="2000" dirty="0">
              <a:latin typeface="Arial" charset="0"/>
              <a:ea typeface="ＭＳ Ｐゴシック" charset="0"/>
              <a:cs typeface="ＭＳ Ｐゴシック" charset="0"/>
            </a:endParaRPr>
          </a:p>
          <a:p>
            <a:r>
              <a:rPr lang="en-US" sz="2000" dirty="0">
                <a:latin typeface="Arial" charset="0"/>
                <a:ea typeface="ＭＳ Ｐゴシック" charset="0"/>
                <a:cs typeface="ＭＳ Ｐゴシック" charset="0"/>
              </a:rPr>
              <a:t>Ole Weidner  </a:t>
            </a:r>
          </a:p>
          <a:p>
            <a:endParaRPr lang="en-US" sz="2000" dirty="0">
              <a:latin typeface="Arial" charset="0"/>
              <a:ea typeface="ＭＳ Ｐゴシック" charset="0"/>
              <a:cs typeface="ＭＳ Ｐゴシック" charset="0"/>
            </a:endParaRPr>
          </a:p>
          <a:p>
            <a:endParaRPr lang="en-US" sz="2000" dirty="0">
              <a:latin typeface="Arial" charset="0"/>
              <a:ea typeface="ＭＳ Ｐゴシック" charset="0"/>
              <a:cs typeface="ＭＳ Ｐゴシック" charset="0"/>
            </a:endParaRPr>
          </a:p>
          <a:p>
            <a:endParaRPr lang="en-US" sz="2000" dirty="0">
              <a:latin typeface="Arial" charset="0"/>
              <a:ea typeface="ＭＳ Ｐゴシック" charset="0"/>
              <a:cs typeface="ＭＳ Ｐゴシック" charset="0"/>
            </a:endParaRPr>
          </a:p>
          <a:p>
            <a:endParaRPr lang="en-US" sz="20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8956602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761" name="Title 1"/>
          <p:cNvSpPr>
            <a:spLocks noGrp="1"/>
          </p:cNvSpPr>
          <p:nvPr>
            <p:ph type="title"/>
          </p:nvPr>
        </p:nvSpPr>
        <p:spPr>
          <a:xfrm>
            <a:off x="368300" y="153459"/>
            <a:ext cx="8229600" cy="808038"/>
          </a:xfrm>
        </p:spPr>
        <p:txBody>
          <a:bodyPr/>
          <a:lstStyle/>
          <a:p>
            <a:r>
              <a:rPr lang="en-US" dirty="0">
                <a:latin typeface="Arial" charset="0"/>
                <a:ea typeface="ＭＳ Ｐゴシック" charset="0"/>
                <a:cs typeface="ＭＳ Ｐゴシック" charset="0"/>
              </a:rPr>
              <a:t>Acknowledgements/Funding Sources</a:t>
            </a:r>
          </a:p>
        </p:txBody>
      </p:sp>
      <p:sp>
        <p:nvSpPr>
          <p:cNvPr id="117762" name="Content Placeholder 2"/>
          <p:cNvSpPr>
            <a:spLocks noGrp="1"/>
          </p:cNvSpPr>
          <p:nvPr>
            <p:ph idx="1"/>
          </p:nvPr>
        </p:nvSpPr>
        <p:spPr>
          <a:xfrm>
            <a:off x="457200" y="1296988"/>
            <a:ext cx="8229600" cy="4810125"/>
          </a:xfrm>
        </p:spPr>
        <p:txBody>
          <a:bodyPr/>
          <a:lstStyle/>
          <a:p>
            <a:pPr>
              <a:buFontTx/>
              <a:buNone/>
            </a:pPr>
            <a:r>
              <a:rPr lang="en-US" sz="2000" dirty="0">
                <a:latin typeface="Arial" charset="0"/>
                <a:ea typeface="ＭＳ Ｐゴシック" charset="0"/>
                <a:cs typeface="ＭＳ Ｐゴシック" charset="0"/>
              </a:rPr>
              <a:t>Active:</a:t>
            </a:r>
          </a:p>
          <a:p>
            <a:pPr lvl="1"/>
            <a:r>
              <a:rPr lang="en-US" sz="1600" dirty="0">
                <a:latin typeface="Arial" charset="0"/>
                <a:ea typeface="ＭＳ Ｐゴシック" charset="0"/>
              </a:rPr>
              <a:t>NSF CAREER Award 2012 (OCI-1253644)</a:t>
            </a:r>
          </a:p>
          <a:p>
            <a:pPr lvl="1"/>
            <a:r>
              <a:rPr lang="en-US" sz="1600" dirty="0">
                <a:latin typeface="Arial" charset="0"/>
                <a:ea typeface="ＭＳ Ｐゴシック" charset="0"/>
              </a:rPr>
              <a:t>CDI NSF-CDI (NSF CHE 1125332)</a:t>
            </a:r>
          </a:p>
          <a:p>
            <a:pPr lvl="1"/>
            <a:r>
              <a:rPr lang="en-US" sz="1600" dirty="0" err="1">
                <a:latin typeface="Arial" charset="0"/>
                <a:ea typeface="ＭＳ Ｐゴシック" charset="0"/>
              </a:rPr>
              <a:t>ExTENCI</a:t>
            </a:r>
            <a:r>
              <a:rPr lang="en-US" sz="1600" dirty="0">
                <a:latin typeface="Arial" charset="0"/>
                <a:ea typeface="ＭＳ Ｐゴシック" charset="0"/>
              </a:rPr>
              <a:t> (NSF OCI)</a:t>
            </a:r>
          </a:p>
          <a:p>
            <a:pPr lvl="1"/>
            <a:r>
              <a:rPr lang="en-US" sz="1600" dirty="0">
                <a:latin typeface="Arial" charset="0"/>
                <a:ea typeface="ＭＳ Ｐゴシック" charset="0"/>
              </a:rPr>
              <a:t>SCIHM NSF-OCI (OCI-1235085)</a:t>
            </a:r>
          </a:p>
          <a:p>
            <a:pPr lvl="1"/>
            <a:r>
              <a:rPr lang="en-US" sz="1600" dirty="0">
                <a:latin typeface="Arial" charset="0"/>
                <a:ea typeface="ＭＳ Ｐゴシック" charset="0"/>
              </a:rPr>
              <a:t>AIMES DoE-ASCR (DE-FG02-12ER26115</a:t>
            </a:r>
            <a:r>
              <a:rPr lang="en-US" sz="1600" dirty="0" smtClean="0">
                <a:latin typeface="Arial" charset="0"/>
                <a:ea typeface="ＭＳ Ｐゴシック" charset="0"/>
              </a:rPr>
              <a:t>)</a:t>
            </a:r>
          </a:p>
          <a:p>
            <a:pPr lvl="1"/>
            <a:r>
              <a:rPr lang="en-US" sz="1600" dirty="0" err="1" smtClean="0">
                <a:latin typeface="Arial" charset="0"/>
                <a:ea typeface="ＭＳ Ｐゴシック" charset="0"/>
              </a:rPr>
              <a:t>ExTASY</a:t>
            </a:r>
            <a:r>
              <a:rPr lang="en-US" sz="1600" dirty="0" smtClean="0">
                <a:latin typeface="Arial" charset="0"/>
                <a:ea typeface="ＭＳ Ｐゴシック" charset="0"/>
              </a:rPr>
              <a:t> CHE-1265788</a:t>
            </a:r>
            <a:endParaRPr lang="en-US" sz="1600" dirty="0">
              <a:latin typeface="Arial" charset="0"/>
              <a:ea typeface="ＭＳ Ｐゴシック" charset="0"/>
            </a:endParaRPr>
          </a:p>
          <a:p>
            <a:pPr>
              <a:buFontTx/>
              <a:buNone/>
            </a:pPr>
            <a:r>
              <a:rPr lang="en-US" sz="2000" dirty="0">
                <a:latin typeface="Arial" charset="0"/>
                <a:ea typeface="ＭＳ Ｐゴシック" charset="0"/>
                <a:cs typeface="ＭＳ Ｐゴシック" charset="0"/>
              </a:rPr>
              <a:t>Compute Time:</a:t>
            </a:r>
          </a:p>
          <a:p>
            <a:pPr lvl="1"/>
            <a:r>
              <a:rPr lang="en-US" sz="1600" dirty="0">
                <a:latin typeface="Arial" charset="0"/>
                <a:ea typeface="ＭＳ Ｐゴシック" charset="0"/>
              </a:rPr>
              <a:t>NSF </a:t>
            </a:r>
            <a:r>
              <a:rPr lang="en-US" sz="1600" dirty="0" err="1">
                <a:latin typeface="Arial" charset="0"/>
                <a:ea typeface="ＭＳ Ｐゴシック" charset="0"/>
              </a:rPr>
              <a:t>TeraGrid</a:t>
            </a:r>
            <a:r>
              <a:rPr lang="en-US" sz="1600" dirty="0">
                <a:latin typeface="Arial" charset="0"/>
                <a:ea typeface="ＭＳ Ｐゴシック" charset="0"/>
              </a:rPr>
              <a:t> TRAC award TG-MCB090174</a:t>
            </a:r>
          </a:p>
          <a:p>
            <a:pPr lvl="1"/>
            <a:r>
              <a:rPr lang="en-US" sz="1600" dirty="0">
                <a:latin typeface="Arial" charset="0"/>
                <a:ea typeface="ＭＳ Ｐゴシック" charset="0"/>
              </a:rPr>
              <a:t>NSF </a:t>
            </a:r>
            <a:r>
              <a:rPr lang="en-US" sz="1600" dirty="0" err="1">
                <a:latin typeface="Arial" charset="0"/>
                <a:ea typeface="ＭＳ Ｐゴシック" charset="0"/>
              </a:rPr>
              <a:t>FutureGrid</a:t>
            </a:r>
            <a:r>
              <a:rPr lang="en-US" sz="1600" dirty="0">
                <a:latin typeface="Arial" charset="0"/>
                <a:ea typeface="ＭＳ Ｐゴシック" charset="0"/>
              </a:rPr>
              <a:t> Award (No. 42)</a:t>
            </a:r>
          </a:p>
          <a:p>
            <a:pPr>
              <a:buFontTx/>
              <a:buNone/>
            </a:pPr>
            <a:r>
              <a:rPr lang="en-US" sz="2000" dirty="0">
                <a:latin typeface="Arial" charset="0"/>
                <a:ea typeface="ＭＳ Ｐゴシック" charset="0"/>
                <a:cs typeface="ＭＳ Ｐゴシック" charset="0"/>
              </a:rPr>
              <a:t>Recent Past:</a:t>
            </a:r>
          </a:p>
          <a:p>
            <a:pPr lvl="1"/>
            <a:r>
              <a:rPr lang="en-US" sz="1600" dirty="0">
                <a:latin typeface="Arial" charset="0"/>
                <a:ea typeface="ＭＳ Ｐゴシック" charset="0"/>
              </a:rPr>
              <a:t>NSF/LEQSF (2007-10)-CyberRII-01</a:t>
            </a:r>
          </a:p>
          <a:p>
            <a:pPr lvl="1"/>
            <a:r>
              <a:rPr lang="en-US" sz="1600" dirty="0">
                <a:latin typeface="Arial" charset="0"/>
                <a:ea typeface="ＭＳ Ｐゴシック" charset="0"/>
              </a:rPr>
              <a:t>NSF HPCOPS NSF- OCI 0710874 award</a:t>
            </a:r>
          </a:p>
          <a:p>
            <a:pPr lvl="1"/>
            <a:r>
              <a:rPr lang="en-US" sz="1600" dirty="0">
                <a:latin typeface="Arial" charset="0"/>
                <a:ea typeface="ＭＳ Ｐゴシック" charset="0"/>
              </a:rPr>
              <a:t>UK EPSRC (GR/D0766171/1) and e-Science Institute,  UK</a:t>
            </a:r>
          </a:p>
          <a:p>
            <a:pPr lvl="1"/>
            <a:r>
              <a:rPr lang="en-US" sz="1600" dirty="0">
                <a:latin typeface="Arial" charset="0"/>
                <a:ea typeface="ＭＳ Ｐゴシック" charset="0"/>
              </a:rPr>
              <a:t>NSF OCI 1059635</a:t>
            </a:r>
          </a:p>
          <a:p>
            <a:pPr lvl="1"/>
            <a:r>
              <a:rPr lang="en-US" sz="1600" dirty="0">
                <a:latin typeface="Arial" charset="0"/>
                <a:ea typeface="ＭＳ Ｐゴシック" charset="0"/>
              </a:rPr>
              <a:t>NIH Grant Number P20RR016456</a:t>
            </a:r>
          </a:p>
        </p:txBody>
      </p:sp>
    </p:spTree>
    <p:extLst>
      <p:ext uri="{BB962C8B-B14F-4D97-AF65-F5344CB8AC3E}">
        <p14:creationId xmlns:p14="http://schemas.microsoft.com/office/powerpoint/2010/main" val="29626584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3" name="Title 1"/>
          <p:cNvSpPr>
            <a:spLocks noGrp="1"/>
          </p:cNvSpPr>
          <p:nvPr>
            <p:ph type="title"/>
          </p:nvPr>
        </p:nvSpPr>
        <p:spPr>
          <a:xfrm>
            <a:off x="195263" y="185738"/>
            <a:ext cx="8694737" cy="808037"/>
          </a:xfrm>
        </p:spPr>
        <p:txBody>
          <a:bodyPr/>
          <a:lstStyle/>
          <a:p>
            <a:r>
              <a:rPr lang="en-US" dirty="0" smtClean="0">
                <a:latin typeface="Arial" charset="0"/>
                <a:ea typeface="ＭＳ Ｐゴシック" charset="0"/>
                <a:cs typeface="ＭＳ Ｐゴシック" charset="0"/>
              </a:rPr>
              <a:t>Challenges: Mapping Tasks </a:t>
            </a:r>
            <a:r>
              <a:rPr lang="en-US" dirty="0">
                <a:latin typeface="Arial" charset="0"/>
                <a:ea typeface="ＭＳ Ｐゴシック" charset="0"/>
                <a:cs typeface="ＭＳ Ｐゴシック" charset="0"/>
              </a:rPr>
              <a:t>to Resources</a:t>
            </a:r>
          </a:p>
        </p:txBody>
      </p:sp>
      <p:sp>
        <p:nvSpPr>
          <p:cNvPr id="33794" name="Content Placeholder 2"/>
          <p:cNvSpPr>
            <a:spLocks noGrp="1"/>
          </p:cNvSpPr>
          <p:nvPr>
            <p:ph idx="1"/>
          </p:nvPr>
        </p:nvSpPr>
        <p:spPr>
          <a:xfrm>
            <a:off x="228601" y="1295400"/>
            <a:ext cx="8660638" cy="4191000"/>
          </a:xfrm>
        </p:spPr>
        <p:txBody>
          <a:bodyPr/>
          <a:lstStyle/>
          <a:p>
            <a:pPr marL="457200" indent="-457200">
              <a:buFontTx/>
              <a:buAutoNum type="arabicPeriod"/>
            </a:pPr>
            <a:r>
              <a:rPr lang="en-US" sz="2000" dirty="0">
                <a:latin typeface="Arial" charset="0"/>
                <a:ea typeface="ＭＳ Ｐゴシック" charset="0"/>
                <a:cs typeface="ＭＳ Ｐゴシック" charset="0"/>
              </a:rPr>
              <a:t>Optimal </a:t>
            </a:r>
            <a:r>
              <a:rPr lang="en-US" sz="2000" dirty="0" smtClean="0">
                <a:latin typeface="Arial" charset="0"/>
                <a:ea typeface="ＭＳ Ｐゴシック" charset="0"/>
                <a:cs typeface="ＭＳ Ｐゴシック" charset="0"/>
              </a:rPr>
              <a:t>Characterization – </a:t>
            </a:r>
            <a:r>
              <a:rPr lang="en-US" sz="2000" dirty="0">
                <a:latin typeface="Arial" charset="0"/>
                <a:ea typeface="ＭＳ Ｐゴシック" charset="0"/>
                <a:cs typeface="ＭＳ Ｐゴシック" charset="0"/>
              </a:rPr>
              <a:t>Finding the optimal workload characterization </a:t>
            </a:r>
            <a:r>
              <a:rPr lang="en-US" sz="2000" dirty="0" smtClean="0">
                <a:latin typeface="Arial" charset="0"/>
                <a:ea typeface="ＭＳ Ｐゴシック" charset="0"/>
                <a:cs typeface="ＭＳ Ｐゴシック" charset="0"/>
              </a:rPr>
              <a:t>of </a:t>
            </a:r>
            <a:r>
              <a:rPr lang="en-US" sz="2000" dirty="0">
                <a:latin typeface="Arial" charset="0"/>
                <a:ea typeface="ＭＳ Ｐゴシック" charset="0"/>
                <a:cs typeface="ＭＳ Ｐゴシック" charset="0"/>
              </a:rPr>
              <a:t>an </a:t>
            </a:r>
            <a:r>
              <a:rPr lang="en-US" sz="2000" dirty="0" smtClean="0">
                <a:latin typeface="Arial" charset="0"/>
                <a:ea typeface="ＭＳ Ｐゴシック" charset="0"/>
                <a:cs typeface="ＭＳ Ｐゴシック" charset="0"/>
              </a:rPr>
              <a:t>application:</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Generality versus specificity. </a:t>
            </a:r>
            <a:endParaRPr lang="en-US" dirty="0" smtClean="0">
              <a:latin typeface="Arial" charset="0"/>
              <a:ea typeface="ＭＳ Ｐゴシック" charset="0"/>
            </a:endParaRPr>
          </a:p>
          <a:p>
            <a:pPr lvl="1"/>
            <a:r>
              <a:rPr lang="en-US" dirty="0" smtClean="0">
                <a:latin typeface="Arial" charset="0"/>
                <a:ea typeface="ＭＳ Ｐゴシック" charset="0"/>
              </a:rPr>
              <a:t>Class </a:t>
            </a:r>
            <a:r>
              <a:rPr lang="en-US" dirty="0">
                <a:latin typeface="Arial" charset="0"/>
                <a:ea typeface="ＭＳ Ｐゴシック" charset="0"/>
              </a:rPr>
              <a:t>of Applications versus Many application classes/</a:t>
            </a:r>
            <a:r>
              <a:rPr lang="en-US" dirty="0" smtClean="0">
                <a:latin typeface="Arial" charset="0"/>
                <a:ea typeface="ＭＳ Ｐゴシック" charset="0"/>
              </a:rPr>
              <a:t>types.</a:t>
            </a:r>
            <a:endParaRPr lang="en-US" dirty="0">
              <a:latin typeface="Arial" charset="0"/>
              <a:ea typeface="ＭＳ Ｐゴシック" charset="0"/>
            </a:endParaRPr>
          </a:p>
          <a:p>
            <a:pPr lvl="1"/>
            <a:r>
              <a:rPr lang="en-US" dirty="0">
                <a:latin typeface="Arial" charset="0"/>
                <a:ea typeface="ＭＳ Ｐゴシック" charset="0"/>
              </a:rPr>
              <a:t>Different applications have different metrics.</a:t>
            </a:r>
          </a:p>
          <a:p>
            <a:pPr marL="457200" indent="-457200">
              <a:spcBef>
                <a:spcPts val="1200"/>
              </a:spcBef>
              <a:buFontTx/>
              <a:buAutoNum type="arabicPeriod"/>
            </a:pPr>
            <a:r>
              <a:rPr lang="en-US" sz="2000" dirty="0">
                <a:latin typeface="Arial" charset="0"/>
                <a:ea typeface="ＭＳ Ｐゴシック" charset="0"/>
                <a:cs typeface="ＭＳ Ｐゴシック" charset="0"/>
              </a:rPr>
              <a:t>Optimal </a:t>
            </a:r>
            <a:r>
              <a:rPr lang="en-US" sz="2000" dirty="0" smtClean="0">
                <a:latin typeface="Arial" charset="0"/>
                <a:ea typeface="ＭＳ Ｐゴシック" charset="0"/>
                <a:cs typeface="ＭＳ Ｐゴシック" charset="0"/>
              </a:rPr>
              <a:t>Federation – </a:t>
            </a:r>
            <a:r>
              <a:rPr lang="en-US" sz="2000" dirty="0">
                <a:latin typeface="Arial" charset="0"/>
                <a:ea typeface="ＭＳ Ｐゴシック" charset="0"/>
                <a:cs typeface="ＭＳ Ｐゴシック" charset="0"/>
              </a:rPr>
              <a:t>Finding the optimal resource configurations for a given </a:t>
            </a:r>
            <a:r>
              <a:rPr lang="en-US" sz="2000" dirty="0" smtClean="0">
                <a:latin typeface="Arial" charset="0"/>
                <a:ea typeface="ＭＳ Ｐゴシック" charset="0"/>
                <a:cs typeface="ＭＳ Ｐゴシック" charset="0"/>
              </a:rPr>
              <a:t>workload:</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Irrespective of whether it is best representation of an </a:t>
            </a:r>
            <a:r>
              <a:rPr lang="en-US" dirty="0" smtClean="0">
                <a:latin typeface="Arial" charset="0"/>
                <a:ea typeface="ＭＳ Ｐゴシック" charset="0"/>
              </a:rPr>
              <a:t>application.</a:t>
            </a:r>
            <a:endParaRPr lang="en-US" dirty="0">
              <a:latin typeface="Arial" charset="0"/>
              <a:ea typeface="ＭＳ Ｐゴシック" charset="0"/>
            </a:endParaRPr>
          </a:p>
          <a:p>
            <a:pPr lvl="1"/>
            <a:r>
              <a:rPr lang="en-US" dirty="0">
                <a:latin typeface="Arial" charset="0"/>
                <a:ea typeface="ＭＳ Ｐゴシック" charset="0"/>
              </a:rPr>
              <a:t>Resources availability at extreme scale is variable.</a:t>
            </a:r>
          </a:p>
          <a:p>
            <a:pPr marL="457200" indent="-457200">
              <a:spcBef>
                <a:spcPts val="1200"/>
              </a:spcBef>
              <a:buFontTx/>
              <a:buAutoNum type="arabicPeriod"/>
            </a:pPr>
            <a:r>
              <a:rPr lang="en-US" sz="2000" dirty="0">
                <a:latin typeface="Arial" charset="0"/>
                <a:ea typeface="ＭＳ Ｐゴシック" charset="0"/>
                <a:cs typeface="ＭＳ Ｐゴシック" charset="0"/>
              </a:rPr>
              <a:t>Optimal </a:t>
            </a:r>
            <a:r>
              <a:rPr lang="en-US" sz="2000" dirty="0" smtClean="0">
                <a:latin typeface="Arial" charset="0"/>
                <a:ea typeface="ＭＳ Ｐゴシック" charset="0"/>
                <a:cs typeface="ＭＳ Ｐゴシック" charset="0"/>
              </a:rPr>
              <a:t>Mapping – </a:t>
            </a:r>
            <a:r>
              <a:rPr lang="en-US" sz="2000" dirty="0">
                <a:latin typeface="Arial" charset="0"/>
                <a:ea typeface="ＭＳ Ｐゴシック" charset="0"/>
                <a:cs typeface="ＭＳ Ｐゴシック" charset="0"/>
              </a:rPr>
              <a:t>Workload to Resource </a:t>
            </a:r>
            <a:r>
              <a:rPr lang="en-US" sz="2000" dirty="0" smtClean="0">
                <a:latin typeface="Arial" charset="0"/>
                <a:ea typeface="ＭＳ Ｐゴシック" charset="0"/>
                <a:cs typeface="ＭＳ Ｐゴシック" charset="0"/>
              </a:rPr>
              <a:t>Mapping:</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Static versus Dynamic resource mapping.</a:t>
            </a:r>
            <a:endParaRPr lang="en-US" dirty="0">
              <a:solidFill>
                <a:srgbClr val="FF0000"/>
              </a:solidFill>
              <a:latin typeface="Arial" charset="0"/>
              <a:ea typeface="ＭＳ Ｐゴシック" charset="0"/>
            </a:endParaRPr>
          </a:p>
        </p:txBody>
      </p:sp>
    </p:spTree>
    <p:extLst>
      <p:ext uri="{BB962C8B-B14F-4D97-AF65-F5344CB8AC3E}">
        <p14:creationId xmlns:p14="http://schemas.microsoft.com/office/powerpoint/2010/main" val="269475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Content Placeholder 2"/>
          <p:cNvSpPr>
            <a:spLocks noGrp="1"/>
          </p:cNvSpPr>
          <p:nvPr>
            <p:ph idx="1"/>
          </p:nvPr>
        </p:nvSpPr>
        <p:spPr>
          <a:xfrm>
            <a:off x="193268" y="1067305"/>
            <a:ext cx="6197600" cy="5156200"/>
          </a:xfrm>
        </p:spPr>
        <p:txBody>
          <a:bodyPr/>
          <a:lstStyle/>
          <a:p>
            <a:r>
              <a:rPr lang="en-US" dirty="0">
                <a:latin typeface="Arial" charset="0"/>
                <a:ea typeface="ＭＳ Ｐゴシック" charset="0"/>
                <a:cs typeface="ＭＳ Ｐゴシック" charset="0"/>
              </a:rPr>
              <a:t>A Typical </a:t>
            </a:r>
            <a:r>
              <a:rPr lang="ja-JP" altLang="en-US" dirty="0">
                <a:latin typeface="Arial" charset="0"/>
                <a:ea typeface="ＭＳ Ｐゴシック" charset="0"/>
                <a:cs typeface="ＭＳ Ｐゴシック" charset="0"/>
              </a:rPr>
              <a:t>“</a:t>
            </a:r>
            <a:r>
              <a:rPr lang="en-US" altLang="ja-JP" dirty="0">
                <a:latin typeface="Arial" charset="0"/>
                <a:ea typeface="ＭＳ Ｐゴシック" charset="0"/>
                <a:cs typeface="ＭＳ Ｐゴシック" charset="0"/>
              </a:rPr>
              <a:t>Run</a:t>
            </a:r>
            <a:r>
              <a:rPr lang="ja-JP" altLang="en-US" dirty="0">
                <a:latin typeface="Arial" charset="0"/>
                <a:ea typeface="ＭＳ Ｐゴシック" charset="0"/>
                <a:cs typeface="ＭＳ Ｐゴシック" charset="0"/>
              </a:rPr>
              <a:t>”</a:t>
            </a:r>
            <a:endParaRPr lang="en-US" altLang="ja-JP" dirty="0">
              <a:latin typeface="Arial" charset="0"/>
              <a:ea typeface="ＭＳ Ｐゴシック" charset="0"/>
              <a:cs typeface="ＭＳ Ｐゴシック" charset="0"/>
            </a:endParaRPr>
          </a:p>
          <a:p>
            <a:pPr lvl="1"/>
            <a:r>
              <a:rPr lang="en-US" dirty="0">
                <a:latin typeface="Arial" charset="0"/>
                <a:ea typeface="ＭＳ Ｐゴシック" charset="0"/>
              </a:rPr>
              <a:t>210 Simulations (5 x 21 x 2)</a:t>
            </a:r>
          </a:p>
          <a:p>
            <a:pPr lvl="1"/>
            <a:r>
              <a:rPr lang="en-US" dirty="0">
                <a:latin typeface="Arial" charset="0"/>
                <a:ea typeface="ＭＳ Ｐゴシック" charset="0"/>
              </a:rPr>
              <a:t>2400 Cores on </a:t>
            </a:r>
            <a:r>
              <a:rPr lang="en-US" dirty="0" err="1">
                <a:latin typeface="Arial" charset="0"/>
                <a:ea typeface="ＭＳ Ｐゴシック" charset="0"/>
              </a:rPr>
              <a:t>Lonestar</a:t>
            </a:r>
            <a:r>
              <a:rPr lang="en-US" dirty="0">
                <a:latin typeface="Arial" charset="0"/>
                <a:ea typeface="ＭＳ Ｐゴシック" charset="0"/>
              </a:rPr>
              <a:t> for ~21 </a:t>
            </a:r>
            <a:r>
              <a:rPr lang="en-US" dirty="0" err="1">
                <a:latin typeface="Arial" charset="0"/>
                <a:ea typeface="ＭＳ Ｐゴシック" charset="0"/>
              </a:rPr>
              <a:t>hrs</a:t>
            </a:r>
            <a:endParaRPr lang="en-US" dirty="0">
              <a:latin typeface="Arial" charset="0"/>
              <a:ea typeface="ＭＳ Ｐゴシック" charset="0"/>
            </a:endParaRPr>
          </a:p>
          <a:p>
            <a:pPr lvl="1"/>
            <a:r>
              <a:rPr lang="en-US" dirty="0">
                <a:latin typeface="Arial" charset="0"/>
                <a:ea typeface="ＭＳ Ｐゴシック" charset="0"/>
              </a:rPr>
              <a:t>~50,000 SUs</a:t>
            </a:r>
          </a:p>
          <a:p>
            <a:pPr lvl="1"/>
            <a:r>
              <a:rPr lang="en-US" dirty="0">
                <a:latin typeface="Arial" charset="0"/>
                <a:ea typeface="ＭＳ Ｐゴシック" charset="0"/>
              </a:rPr>
              <a:t>~750 GB of output</a:t>
            </a:r>
          </a:p>
          <a:p>
            <a:r>
              <a:rPr lang="en-US" dirty="0">
                <a:latin typeface="Arial" charset="0"/>
                <a:ea typeface="ＭＳ Ｐゴシック" charset="0"/>
                <a:cs typeface="ＭＳ Ｐゴシック" charset="0"/>
              </a:rPr>
              <a:t>Total: </a:t>
            </a:r>
          </a:p>
          <a:p>
            <a:pPr lvl="1"/>
            <a:r>
              <a:rPr lang="en-US" dirty="0">
                <a:latin typeface="Arial" charset="0"/>
                <a:ea typeface="ＭＳ Ｐゴシック" charset="0"/>
              </a:rPr>
              <a:t>10+ Runs (</a:t>
            </a:r>
            <a:r>
              <a:rPr lang="en-US" b="1" dirty="0">
                <a:solidFill>
                  <a:srgbClr val="800000"/>
                </a:solidFill>
                <a:latin typeface="Arial" charset="0"/>
                <a:ea typeface="ＭＳ Ｐゴシック" charset="0"/>
              </a:rPr>
              <a:t>2100</a:t>
            </a:r>
            <a:r>
              <a:rPr lang="en-US" dirty="0">
                <a:latin typeface="Arial" charset="0"/>
                <a:ea typeface="ＭＳ Ｐゴシック" charset="0"/>
              </a:rPr>
              <a:t> simulations)</a:t>
            </a:r>
          </a:p>
          <a:p>
            <a:pPr lvl="1"/>
            <a:r>
              <a:rPr lang="en-US" dirty="0">
                <a:latin typeface="Arial" charset="0"/>
                <a:ea typeface="ＭＳ Ｐゴシック" charset="0"/>
              </a:rPr>
              <a:t>4 Restarts</a:t>
            </a:r>
          </a:p>
          <a:p>
            <a:pPr lvl="1"/>
            <a:r>
              <a:rPr lang="en-US" dirty="0">
                <a:latin typeface="Arial" charset="0"/>
                <a:ea typeface="ＭＳ Ｐゴシック" charset="0"/>
              </a:rPr>
              <a:t>~500,000+ SUs</a:t>
            </a:r>
          </a:p>
          <a:p>
            <a:pPr lvl="1"/>
            <a:r>
              <a:rPr lang="en-US" dirty="0">
                <a:latin typeface="Arial" charset="0"/>
                <a:ea typeface="ＭＳ Ｐゴシック" charset="0"/>
              </a:rPr>
              <a:t>~7.5 TB of output</a:t>
            </a:r>
          </a:p>
        </p:txBody>
      </p:sp>
      <p:sp>
        <p:nvSpPr>
          <p:cNvPr id="33794" name="Title 1"/>
          <p:cNvSpPr>
            <a:spLocks noGrp="1"/>
          </p:cNvSpPr>
          <p:nvPr>
            <p:ph type="title"/>
          </p:nvPr>
        </p:nvSpPr>
        <p:spPr/>
        <p:txBody>
          <a:bodyPr/>
          <a:lstStyle/>
          <a:p>
            <a:r>
              <a:rPr lang="en-US" dirty="0" smtClean="0">
                <a:latin typeface="Arial" charset="0"/>
                <a:ea typeface="ＭＳ Ｐゴシック" charset="0"/>
                <a:cs typeface="ＭＳ Ｐゴシック" charset="0"/>
              </a:rPr>
              <a:t>Setting the Scale</a:t>
            </a:r>
            <a:endParaRPr lang="en-US" dirty="0">
              <a:latin typeface="Arial" charset="0"/>
              <a:ea typeface="ＭＳ Ｐゴシック" charset="0"/>
              <a:cs typeface="ＭＳ Ｐゴシック" charset="0"/>
            </a:endParaRPr>
          </a:p>
        </p:txBody>
      </p:sp>
      <p:pic>
        <p:nvPicPr>
          <p:cNvPr id="33795" name="Picture 1"/>
          <p:cNvPicPr>
            <a:picLocks noChangeAspect="1" noChangeArrowheads="1"/>
          </p:cNvPicPr>
          <p:nvPr/>
        </p:nvPicPr>
        <p:blipFill>
          <a:blip r:embed="rId2">
            <a:extLst>
              <a:ext uri="{28A0092B-C50C-407E-A947-70E740481C1C}">
                <a14:useLocalDpi xmlns:a14="http://schemas.microsoft.com/office/drawing/2010/main" val="0"/>
              </a:ext>
            </a:extLst>
          </a:blip>
          <a:srcRect l="10373"/>
          <a:stretch>
            <a:fillRect/>
          </a:stretch>
        </p:blipFill>
        <p:spPr bwMode="auto">
          <a:xfrm>
            <a:off x="4460875" y="1536700"/>
            <a:ext cx="2320925"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4"/>
          <p:cNvPicPr>
            <a:picLocks noChangeAspect="1" noChangeArrowheads="1"/>
          </p:cNvPicPr>
          <p:nvPr/>
        </p:nvPicPr>
        <p:blipFill>
          <a:blip r:embed="rId3">
            <a:extLst>
              <a:ext uri="{28A0092B-C50C-407E-A947-70E740481C1C}">
                <a14:useLocalDpi xmlns:a14="http://schemas.microsoft.com/office/drawing/2010/main" val="0"/>
              </a:ext>
            </a:extLst>
          </a:blip>
          <a:srcRect b="21776"/>
          <a:stretch>
            <a:fillRect/>
          </a:stretch>
        </p:blipFill>
        <p:spPr bwMode="auto">
          <a:xfrm>
            <a:off x="7500938" y="1403350"/>
            <a:ext cx="1477962" cy="35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 Box 5"/>
          <p:cNvSpPr txBox="1">
            <a:spLocks noChangeArrowheads="1"/>
          </p:cNvSpPr>
          <p:nvPr/>
        </p:nvSpPr>
        <p:spPr bwMode="auto">
          <a:xfrm>
            <a:off x="7366000" y="4940300"/>
            <a:ext cx="16891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57347" rIns="90000" bIns="45000"/>
          <a:lstStyle>
            <a:lvl1pPr eaLnBrk="0" hangingPunct="0">
              <a:tabLst>
                <a:tab pos="723900" algn="l"/>
                <a:tab pos="1447800" algn="l"/>
                <a:tab pos="2171700" algn="l"/>
                <a:tab pos="2895600" algn="l"/>
              </a:tabLst>
              <a:defRPr sz="2400">
                <a:solidFill>
                  <a:schemeClr val="tx1"/>
                </a:solidFill>
                <a:latin typeface="Arial" charset="0"/>
                <a:ea typeface="ＭＳ Ｐゴシック" charset="0"/>
                <a:cs typeface="ＭＳ Ｐゴシック" charset="0"/>
              </a:defRPr>
            </a:lvl1pPr>
            <a:lvl2pPr marL="742950" indent="-285750" eaLnBrk="0" hangingPunct="0">
              <a:tabLst>
                <a:tab pos="723900" algn="l"/>
                <a:tab pos="1447800" algn="l"/>
                <a:tab pos="2171700" algn="l"/>
                <a:tab pos="2895600" algn="l"/>
              </a:tabLst>
              <a:defRPr sz="2400">
                <a:solidFill>
                  <a:schemeClr val="tx1"/>
                </a:solidFill>
                <a:latin typeface="Arial" charset="0"/>
                <a:ea typeface="ＭＳ Ｐゴシック" charset="0"/>
              </a:defRPr>
            </a:lvl2pPr>
            <a:lvl3pPr marL="1143000" indent="-228600" eaLnBrk="0" hangingPunct="0">
              <a:tabLst>
                <a:tab pos="723900" algn="l"/>
                <a:tab pos="1447800" algn="l"/>
                <a:tab pos="2171700" algn="l"/>
                <a:tab pos="2895600" algn="l"/>
              </a:tabLst>
              <a:defRPr sz="2400">
                <a:solidFill>
                  <a:schemeClr val="tx1"/>
                </a:solidFill>
                <a:latin typeface="Arial" charset="0"/>
                <a:ea typeface="ＭＳ Ｐゴシック" charset="0"/>
              </a:defRPr>
            </a:lvl3pPr>
            <a:lvl4pPr marL="1600200" indent="-228600" eaLnBrk="0" hangingPunct="0">
              <a:tabLst>
                <a:tab pos="723900" algn="l"/>
                <a:tab pos="1447800" algn="l"/>
                <a:tab pos="2171700" algn="l"/>
                <a:tab pos="2895600" algn="l"/>
              </a:tabLst>
              <a:defRPr sz="2400">
                <a:solidFill>
                  <a:schemeClr val="tx1"/>
                </a:solidFill>
                <a:latin typeface="Arial" charset="0"/>
                <a:ea typeface="ＭＳ Ｐゴシック" charset="0"/>
              </a:defRPr>
            </a:lvl4pPr>
            <a:lvl5pPr marL="2057400" indent="-228600" eaLnBrk="0" hangingPunct="0">
              <a:tabLst>
                <a:tab pos="723900" algn="l"/>
                <a:tab pos="1447800" algn="l"/>
                <a:tab pos="2171700" algn="l"/>
                <a:tab pos="28956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723900" algn="l"/>
                <a:tab pos="1447800" algn="l"/>
                <a:tab pos="2171700" algn="l"/>
                <a:tab pos="28956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723900" algn="l"/>
                <a:tab pos="1447800" algn="l"/>
                <a:tab pos="2171700" algn="l"/>
                <a:tab pos="28956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723900" algn="l"/>
                <a:tab pos="1447800" algn="l"/>
                <a:tab pos="2171700" algn="l"/>
                <a:tab pos="28956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723900" algn="l"/>
                <a:tab pos="1447800" algn="l"/>
                <a:tab pos="2171700" algn="l"/>
                <a:tab pos="2895600" algn="l"/>
              </a:tabLst>
              <a:defRPr sz="2400">
                <a:solidFill>
                  <a:schemeClr val="tx1"/>
                </a:solidFill>
                <a:latin typeface="Arial" charset="0"/>
                <a:ea typeface="ＭＳ Ｐゴシック" charset="0"/>
              </a:defRPr>
            </a:lvl9pPr>
          </a:lstStyle>
          <a:p>
            <a:pPr eaLnBrk="1" hangingPunct="1"/>
            <a:r>
              <a:rPr lang="en-US" sz="1400">
                <a:solidFill>
                  <a:srgbClr val="000000"/>
                </a:solidFill>
              </a:rPr>
              <a:t>Felsenfeld&amp;Groudine, </a:t>
            </a:r>
          </a:p>
          <a:p>
            <a:pPr eaLnBrk="1" hangingPunct="1"/>
            <a:r>
              <a:rPr lang="en-US" sz="1400">
                <a:solidFill>
                  <a:srgbClr val="000000"/>
                </a:solidFill>
              </a:rPr>
              <a:t>Nature Jan 2003</a:t>
            </a:r>
          </a:p>
        </p:txBody>
      </p:sp>
      <p:sp>
        <p:nvSpPr>
          <p:cNvPr id="33798" name="Freeform 6"/>
          <p:cNvSpPr>
            <a:spLocks noChangeArrowheads="1"/>
          </p:cNvSpPr>
          <p:nvPr/>
        </p:nvSpPr>
        <p:spPr bwMode="auto">
          <a:xfrm>
            <a:off x="7283450" y="1801813"/>
            <a:ext cx="250825" cy="3041650"/>
          </a:xfrm>
          <a:custGeom>
            <a:avLst/>
            <a:gdLst>
              <a:gd name="T0" fmla="*/ 2147483647 w 1351"/>
              <a:gd name="T1" fmla="*/ 2147483647 h 12831"/>
              <a:gd name="T2" fmla="*/ 2147483647 w 1351"/>
              <a:gd name="T3" fmla="*/ 2147483647 h 12831"/>
              <a:gd name="T4" fmla="*/ 2147483647 w 1351"/>
              <a:gd name="T5" fmla="*/ 2147483647 h 12831"/>
              <a:gd name="T6" fmla="*/ 2147483647 w 1351"/>
              <a:gd name="T7" fmla="*/ 2147483647 h 12831"/>
              <a:gd name="T8" fmla="*/ 0 w 1351"/>
              <a:gd name="T9" fmla="*/ 2147483647 h 12831"/>
              <a:gd name="T10" fmla="*/ 0 w 1351"/>
              <a:gd name="T11" fmla="*/ 2147483647 h 12831"/>
              <a:gd name="T12" fmla="*/ 2147483647 w 1351"/>
              <a:gd name="T13" fmla="*/ 2147483647 h 12831"/>
              <a:gd name="T14" fmla="*/ 2147483647 w 1351"/>
              <a:gd name="T15" fmla="*/ 2147483647 h 12831"/>
              <a:gd name="T16" fmla="*/ 2147483647 w 1351"/>
              <a:gd name="T17" fmla="*/ 2147483647 h 12831"/>
              <a:gd name="T18" fmla="*/ 2147483647 w 1351"/>
              <a:gd name="T19" fmla="*/ 2147483647 h 12831"/>
              <a:gd name="T20" fmla="*/ 0 w 1351"/>
              <a:gd name="T21" fmla="*/ 2147483647 h 12831"/>
              <a:gd name="T22" fmla="*/ 0 w 1351"/>
              <a:gd name="T23" fmla="*/ 2147483647 h 12831"/>
              <a:gd name="T24" fmla="*/ 2147483647 w 1351"/>
              <a:gd name="T25" fmla="*/ 2147483647 h 12831"/>
              <a:gd name="T26" fmla="*/ 2147483647 w 1351"/>
              <a:gd name="T27" fmla="*/ 2147483647 h 12831"/>
              <a:gd name="T28" fmla="*/ 2147483647 w 1351"/>
              <a:gd name="T29" fmla="*/ 2147483647 h 12831"/>
              <a:gd name="T30" fmla="*/ 2147483647 w 1351"/>
              <a:gd name="T31" fmla="*/ 2147483647 h 12831"/>
              <a:gd name="T32" fmla="*/ 2147483647 w 1351"/>
              <a:gd name="T33" fmla="*/ 2147483647 h 12831"/>
              <a:gd name="T34" fmla="*/ 2147483647 w 1351"/>
              <a:gd name="T35" fmla="*/ 2147483647 h 12831"/>
              <a:gd name="T36" fmla="*/ 2147483647 w 1351"/>
              <a:gd name="T37" fmla="*/ 2147483647 h 12831"/>
              <a:gd name="T38" fmla="*/ 2147483647 w 1351"/>
              <a:gd name="T39" fmla="*/ 2147483647 h 12831"/>
              <a:gd name="T40" fmla="*/ 2147483647 w 1351"/>
              <a:gd name="T41" fmla="*/ 2147483647 h 12831"/>
              <a:gd name="T42" fmla="*/ 2147483647 w 1351"/>
              <a:gd name="T43" fmla="*/ 0 h 12831"/>
              <a:gd name="T44" fmla="*/ 2147483647 w 1351"/>
              <a:gd name="T45" fmla="*/ 2147483647 h 12831"/>
              <a:gd name="T46" fmla="*/ 2147483647 w 1351"/>
              <a:gd name="T47" fmla="*/ 2147483647 h 12831"/>
              <a:gd name="T48" fmla="*/ 2147483647 w 1351"/>
              <a:gd name="T49" fmla="*/ 2147483647 h 12831"/>
              <a:gd name="T50" fmla="*/ 2147483647 w 1351"/>
              <a:gd name="T51" fmla="*/ 2147483647 h 12831"/>
              <a:gd name="T52" fmla="*/ 2147483647 w 1351"/>
              <a:gd name="T53" fmla="*/ 0 h 12831"/>
              <a:gd name="T54" fmla="*/ 2147483647 w 1351"/>
              <a:gd name="T55" fmla="*/ 0 h 12831"/>
              <a:gd name="T56" fmla="*/ 2147483647 w 1351"/>
              <a:gd name="T57" fmla="*/ 2147483647 h 12831"/>
              <a:gd name="T58" fmla="*/ 2147483647 w 1351"/>
              <a:gd name="T59" fmla="*/ 2147483647 h 12831"/>
              <a:gd name="T60" fmla="*/ 2147483647 w 1351"/>
              <a:gd name="T61" fmla="*/ 2147483647 h 12831"/>
              <a:gd name="T62" fmla="*/ 2147483647 w 1351"/>
              <a:gd name="T63" fmla="*/ 2147483647 h 12831"/>
              <a:gd name="T64" fmla="*/ 2147483647 w 1351"/>
              <a:gd name="T65" fmla="*/ 2147483647 h 128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351" h="12831">
                <a:moveTo>
                  <a:pt x="815" y="11404"/>
                </a:moveTo>
                <a:lnTo>
                  <a:pt x="815" y="11798"/>
                </a:lnTo>
                <a:lnTo>
                  <a:pt x="416" y="11798"/>
                </a:lnTo>
                <a:lnTo>
                  <a:pt x="416" y="10824"/>
                </a:lnTo>
                <a:lnTo>
                  <a:pt x="0" y="10824"/>
                </a:lnTo>
                <a:lnTo>
                  <a:pt x="0" y="12421"/>
                </a:lnTo>
                <a:lnTo>
                  <a:pt x="815" y="12421"/>
                </a:lnTo>
                <a:lnTo>
                  <a:pt x="815" y="12830"/>
                </a:lnTo>
                <a:lnTo>
                  <a:pt x="1326" y="12108"/>
                </a:lnTo>
                <a:lnTo>
                  <a:pt x="815" y="11404"/>
                </a:lnTo>
                <a:close/>
                <a:moveTo>
                  <a:pt x="0" y="10824"/>
                </a:moveTo>
                <a:lnTo>
                  <a:pt x="0" y="10824"/>
                </a:lnTo>
                <a:close/>
                <a:moveTo>
                  <a:pt x="1326" y="12830"/>
                </a:moveTo>
                <a:lnTo>
                  <a:pt x="1326" y="12830"/>
                </a:lnTo>
                <a:close/>
                <a:moveTo>
                  <a:pt x="839" y="1209"/>
                </a:moveTo>
                <a:lnTo>
                  <a:pt x="839" y="874"/>
                </a:lnTo>
                <a:lnTo>
                  <a:pt x="440" y="874"/>
                </a:lnTo>
                <a:lnTo>
                  <a:pt x="440" y="1700"/>
                </a:lnTo>
                <a:lnTo>
                  <a:pt x="24" y="1700"/>
                </a:lnTo>
                <a:lnTo>
                  <a:pt x="24" y="347"/>
                </a:lnTo>
                <a:lnTo>
                  <a:pt x="839" y="347"/>
                </a:lnTo>
                <a:lnTo>
                  <a:pt x="839" y="0"/>
                </a:lnTo>
                <a:lnTo>
                  <a:pt x="1349" y="612"/>
                </a:lnTo>
                <a:lnTo>
                  <a:pt x="839" y="1209"/>
                </a:lnTo>
                <a:close/>
                <a:moveTo>
                  <a:pt x="24" y="1700"/>
                </a:moveTo>
                <a:lnTo>
                  <a:pt x="24" y="1700"/>
                </a:lnTo>
                <a:close/>
                <a:moveTo>
                  <a:pt x="1350" y="0"/>
                </a:moveTo>
                <a:lnTo>
                  <a:pt x="1350" y="0"/>
                </a:lnTo>
                <a:close/>
                <a:moveTo>
                  <a:pt x="13" y="10807"/>
                </a:moveTo>
                <a:lnTo>
                  <a:pt x="13" y="1699"/>
                </a:lnTo>
                <a:lnTo>
                  <a:pt x="467" y="1699"/>
                </a:lnTo>
                <a:lnTo>
                  <a:pt x="467" y="10807"/>
                </a:lnTo>
                <a:lnTo>
                  <a:pt x="13" y="10807"/>
                </a:lnTo>
                <a:close/>
              </a:path>
            </a:pathLst>
          </a:custGeom>
          <a:solidFill>
            <a:srgbClr val="99CCFF"/>
          </a:solidFill>
          <a:ln w="9525">
            <a:solidFill>
              <a:srgbClr val="000000"/>
            </a:solidFill>
            <a:round/>
            <a:headEnd/>
            <a:tailEnd/>
          </a:ln>
        </p:spPr>
        <p:txBody>
          <a:bodyPr wrap="none" anchor="ctr"/>
          <a:lstStyle/>
          <a:p>
            <a:endParaRPr lang="en-US"/>
          </a:p>
        </p:txBody>
      </p:sp>
      <p:sp>
        <p:nvSpPr>
          <p:cNvPr id="33799" name="AutoShape 7"/>
          <p:cNvSpPr>
            <a:spLocks noChangeArrowheads="1"/>
          </p:cNvSpPr>
          <p:nvPr/>
        </p:nvSpPr>
        <p:spPr bwMode="auto">
          <a:xfrm rot="780000">
            <a:off x="5735638" y="3821113"/>
            <a:ext cx="1930400" cy="187325"/>
          </a:xfrm>
          <a:prstGeom prst="leftRightArrow">
            <a:avLst>
              <a:gd name="adj1" fmla="val 50000"/>
              <a:gd name="adj2" fmla="val 262207"/>
            </a:avLst>
          </a:prstGeom>
          <a:solidFill>
            <a:srgbClr val="99CCFF"/>
          </a:solidFill>
          <a:ln w="9525">
            <a:solidFill>
              <a:srgbClr val="000000"/>
            </a:solidFill>
            <a:round/>
            <a:headEnd/>
            <a:tailEnd/>
          </a:ln>
        </p:spPr>
        <p:txBody>
          <a:bodyPr wrap="none" anchor="ctr"/>
          <a:lstStyle/>
          <a:p>
            <a:endParaRPr lang="en-US"/>
          </a:p>
        </p:txBody>
      </p:sp>
      <p:pic>
        <p:nvPicPr>
          <p:cNvPr id="17" name="Picture 4"/>
          <p:cNvPicPr>
            <a:picLocks noChangeAspect="1" noChangeArrowheads="1"/>
          </p:cNvPicPr>
          <p:nvPr/>
        </p:nvPicPr>
        <p:blipFill>
          <a:blip r:embed="rId4" cstate="print"/>
          <a:srcRect/>
          <a:stretch>
            <a:fillRect/>
          </a:stretch>
        </p:blipFill>
        <p:spPr bwMode="auto">
          <a:xfrm>
            <a:off x="863600" y="4698962"/>
            <a:ext cx="2895600" cy="13832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8" name="Picture 4"/>
          <p:cNvPicPr>
            <a:picLocks noChangeAspect="1" noChangeArrowheads="1"/>
          </p:cNvPicPr>
          <p:nvPr/>
        </p:nvPicPr>
        <p:blipFill>
          <a:blip r:embed="rId5" cstate="print"/>
          <a:srcRect/>
          <a:stretch>
            <a:fillRect/>
          </a:stretch>
        </p:blipFill>
        <p:spPr bwMode="auto">
          <a:xfrm>
            <a:off x="1016000" y="4851362"/>
            <a:ext cx="2895600" cy="13832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0" name="Straight Arrow Connector 19"/>
          <p:cNvCxnSpPr/>
          <p:nvPr/>
        </p:nvCxnSpPr>
        <p:spPr>
          <a:xfrm>
            <a:off x="4038600" y="5867400"/>
            <a:ext cx="1651000" cy="12700"/>
          </a:xfrm>
          <a:prstGeom prst="straightConnector1">
            <a:avLst/>
          </a:prstGeom>
          <a:ln w="31750">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23" name="Picture 2" descr="http://radical.rutgers.edu/tmp/2012/07/header_01.png"/>
          <p:cNvPicPr>
            <a:picLocks noChangeAspect="1" noChangeArrowheads="1"/>
          </p:cNvPicPr>
          <p:nvPr/>
        </p:nvPicPr>
        <p:blipFill rotWithShape="1">
          <a:blip r:embed="rId6" cstate="print">
            <a:extLst/>
          </a:blip>
          <a:srcRect t="6612" r="77171" b="8570"/>
          <a:stretch/>
        </p:blipFill>
        <p:spPr bwMode="auto">
          <a:xfrm>
            <a:off x="5854700" y="5003800"/>
            <a:ext cx="1943656" cy="1892300"/>
          </a:xfrm>
          <a:prstGeom prst="ellipse">
            <a:avLst/>
          </a:prstGeom>
          <a:ln>
            <a:noFill/>
          </a:ln>
          <a:effectLst>
            <a:softEdge rad="112500"/>
          </a:effectLst>
          <a:extLst/>
        </p:spPr>
      </p:pic>
      <p:sp>
        <p:nvSpPr>
          <p:cNvPr id="33804" name="AutoShape 7"/>
          <p:cNvSpPr>
            <a:spLocks noChangeArrowheads="1"/>
          </p:cNvSpPr>
          <p:nvPr/>
        </p:nvSpPr>
        <p:spPr bwMode="auto">
          <a:xfrm rot="-7816330">
            <a:off x="5375276" y="4405312"/>
            <a:ext cx="1930400" cy="187325"/>
          </a:xfrm>
          <a:prstGeom prst="leftRightArrow">
            <a:avLst>
              <a:gd name="adj1" fmla="val 50000"/>
              <a:gd name="adj2" fmla="val 262207"/>
            </a:avLst>
          </a:prstGeom>
          <a:solidFill>
            <a:srgbClr val="99CCFF"/>
          </a:solidFill>
          <a:ln w="9525">
            <a:solidFill>
              <a:srgbClr val="000000"/>
            </a:solidFill>
            <a:round/>
            <a:headEnd/>
            <a:tailEnd/>
          </a:ln>
        </p:spPr>
        <p:txBody>
          <a:bodyPr wrap="none" anchor="ctr"/>
          <a:lstStyle/>
          <a:p>
            <a:endParaRPr lang="en-US"/>
          </a:p>
        </p:txBody>
      </p:sp>
    </p:spTree>
    <p:extLst>
      <p:ext uri="{BB962C8B-B14F-4D97-AF65-F5344CB8AC3E}">
        <p14:creationId xmlns:p14="http://schemas.microsoft.com/office/powerpoint/2010/main" val="274638503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457200" y="136525"/>
            <a:ext cx="8570913" cy="808038"/>
          </a:xfrm>
        </p:spPr>
        <p:txBody>
          <a:bodyPr/>
          <a:lstStyle/>
          <a:p>
            <a:r>
              <a:rPr lang="en-US" sz="2800" dirty="0" smtClean="0">
                <a:latin typeface="Arial" charset="0"/>
                <a:ea typeface="ＭＳ Ｐゴシック" charset="0"/>
                <a:cs typeface="ＭＳ Ｐゴシック" charset="0"/>
              </a:rPr>
              <a:t>From Many Simulations to Complex Applications </a:t>
            </a:r>
            <a:endParaRPr lang="en-US" sz="2800" dirty="0">
              <a:latin typeface="Arial" charset="0"/>
              <a:ea typeface="ＭＳ Ｐゴシック" charset="0"/>
              <a:cs typeface="ＭＳ Ｐゴシック" charset="0"/>
            </a:endParaRPr>
          </a:p>
        </p:txBody>
      </p:sp>
      <p:sp>
        <p:nvSpPr>
          <p:cNvPr id="13314" name="Content Placeholder 2"/>
          <p:cNvSpPr>
            <a:spLocks noGrp="1"/>
          </p:cNvSpPr>
          <p:nvPr>
            <p:ph idx="1"/>
          </p:nvPr>
        </p:nvSpPr>
        <p:spPr>
          <a:xfrm>
            <a:off x="457200" y="1123950"/>
            <a:ext cx="8229600" cy="2174875"/>
          </a:xfrm>
        </p:spPr>
        <p:txBody>
          <a:bodyPr/>
          <a:lstStyle/>
          <a:p>
            <a:pPr marL="342900" lvl="1" indent="-342900">
              <a:buFontTx/>
              <a:buChar char="•"/>
            </a:pPr>
            <a:r>
              <a:rPr lang="en-US" sz="2000" dirty="0">
                <a:solidFill>
                  <a:schemeClr val="tx1"/>
                </a:solidFill>
              </a:rPr>
              <a:t>Starting from uncoupled heterogeneous </a:t>
            </a:r>
            <a:r>
              <a:rPr lang="en-US" sz="2000" dirty="0" smtClean="0">
                <a:solidFill>
                  <a:schemeClr val="tx1"/>
                </a:solidFill>
              </a:rPr>
              <a:t>simulations, </a:t>
            </a:r>
            <a:r>
              <a:rPr lang="en-US" sz="2000" dirty="0">
                <a:solidFill>
                  <a:schemeClr val="tx1"/>
                </a:solidFill>
              </a:rPr>
              <a:t>varying levels of coordination and dependency can be gradually added and “tuned</a:t>
            </a:r>
            <a:r>
              <a:rPr lang="en-US" sz="2000" dirty="0" smtClean="0">
                <a:solidFill>
                  <a:schemeClr val="tx1"/>
                </a:solidFill>
              </a:rPr>
              <a:t>”</a:t>
            </a:r>
          </a:p>
          <a:p>
            <a:pPr lvl="1"/>
            <a:r>
              <a:rPr lang="en-US" altLang="ja-JP" sz="2000" dirty="0"/>
              <a:t>Homogeneous/Heterogeneous</a:t>
            </a:r>
          </a:p>
          <a:p>
            <a:pPr lvl="2">
              <a:buFontTx/>
              <a:buChar char="–"/>
            </a:pPr>
            <a:r>
              <a:rPr lang="en-US" altLang="ja-JP" sz="2000" dirty="0"/>
              <a:t>Complexity of simulation-resources mapping </a:t>
            </a:r>
          </a:p>
          <a:p>
            <a:pPr lvl="1"/>
            <a:r>
              <a:rPr lang="en-US" sz="2000" dirty="0"/>
              <a:t>Coupling between simulations </a:t>
            </a:r>
          </a:p>
          <a:p>
            <a:pPr lvl="2">
              <a:buFontTx/>
              <a:buChar char="–"/>
            </a:pPr>
            <a:r>
              <a:rPr lang="en-US" sz="2000" dirty="0"/>
              <a:t>Different coordination mechanism</a:t>
            </a:r>
          </a:p>
          <a:p>
            <a:pPr lvl="1"/>
            <a:r>
              <a:rPr lang="en-US" sz="2000" dirty="0" smtClean="0"/>
              <a:t>Dependencies</a:t>
            </a:r>
            <a:endParaRPr lang="en-US" sz="2000" dirty="0"/>
          </a:p>
          <a:p>
            <a:pPr lvl="2">
              <a:buFontTx/>
              <a:buChar char="–"/>
            </a:pPr>
            <a:r>
              <a:rPr lang="en-US" sz="2000" dirty="0"/>
              <a:t>Constraints, scheduling, data transfer</a:t>
            </a:r>
          </a:p>
          <a:p>
            <a:pPr marL="342900" lvl="1" indent="-342900">
              <a:buFontTx/>
              <a:buChar char="•"/>
            </a:pPr>
            <a:endParaRPr lang="en-US" sz="2000" dirty="0" smtClean="0">
              <a:solidFill>
                <a:schemeClr val="tx1"/>
              </a:solidFill>
            </a:endParaRPr>
          </a:p>
          <a:p>
            <a:pPr marL="0" indent="0">
              <a:buNone/>
            </a:pPr>
            <a:endParaRPr lang="en-US" dirty="0">
              <a:latin typeface="Arial" charset="0"/>
              <a:ea typeface="ＭＳ Ｐゴシック" charset="0"/>
            </a:endParaRPr>
          </a:p>
        </p:txBody>
      </p:sp>
      <p:sp>
        <p:nvSpPr>
          <p:cNvPr id="13315" name="Content Placeholder 2"/>
          <p:cNvSpPr txBox="1">
            <a:spLocks/>
          </p:cNvSpPr>
          <p:nvPr/>
        </p:nvSpPr>
        <p:spPr bwMode="auto">
          <a:xfrm>
            <a:off x="629397" y="4162425"/>
            <a:ext cx="7646258"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914400" lvl="2" indent="0">
              <a:spcBef>
                <a:spcPct val="20000"/>
              </a:spcBef>
            </a:pPr>
            <a:endParaRPr lang="en-US" sz="2000" dirty="0" smtClean="0"/>
          </a:p>
          <a:p>
            <a:pPr marL="342900" lvl="1" indent="-342900">
              <a:spcBef>
                <a:spcPct val="20000"/>
              </a:spcBef>
              <a:buFont typeface="Arial"/>
              <a:buChar char="•"/>
            </a:pPr>
            <a:r>
              <a:rPr lang="en-US" sz="2000" dirty="0"/>
              <a:t>Depending upon the above properties, the importance </a:t>
            </a:r>
            <a:r>
              <a:rPr lang="en-US" sz="2000" dirty="0" smtClean="0"/>
              <a:t>and feasibility of </a:t>
            </a:r>
            <a:r>
              <a:rPr lang="en-US" sz="2000" dirty="0"/>
              <a:t>distribution </a:t>
            </a:r>
            <a:r>
              <a:rPr lang="en-US" sz="2000" dirty="0" smtClean="0"/>
              <a:t>varies</a:t>
            </a:r>
            <a:endParaRPr lang="en-US" sz="2000" dirty="0"/>
          </a:p>
          <a:p>
            <a:pPr>
              <a:spcBef>
                <a:spcPct val="20000"/>
              </a:spcBef>
              <a:buFontTx/>
              <a:buChar char="–"/>
            </a:pPr>
            <a:endParaRPr lang="en-US" sz="2000" dirty="0"/>
          </a:p>
        </p:txBody>
      </p:sp>
      <p:cxnSp>
        <p:nvCxnSpPr>
          <p:cNvPr id="3" name="Straight Arrow Connector 2"/>
          <p:cNvCxnSpPr/>
          <p:nvPr/>
        </p:nvCxnSpPr>
        <p:spPr>
          <a:xfrm flipH="1" flipV="1">
            <a:off x="7377200" y="2017326"/>
            <a:ext cx="0" cy="1460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6405650" y="3471476"/>
            <a:ext cx="952500" cy="952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5400000" flipH="1" flipV="1">
            <a:off x="8110625" y="2734876"/>
            <a:ext cx="0" cy="1460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319" name="Content Placeholder 2"/>
          <p:cNvSpPr txBox="1">
            <a:spLocks/>
          </p:cNvSpPr>
          <p:nvPr/>
        </p:nvSpPr>
        <p:spPr bwMode="auto">
          <a:xfrm>
            <a:off x="7404188" y="2169726"/>
            <a:ext cx="3429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r>
              <a:rPr lang="en-US" sz="1800">
                <a:solidFill>
                  <a:srgbClr val="5F5F5F"/>
                </a:solidFill>
              </a:rPr>
              <a:t>D</a:t>
            </a:r>
          </a:p>
        </p:txBody>
      </p:sp>
      <p:sp>
        <p:nvSpPr>
          <p:cNvPr id="13320" name="Content Placeholder 2"/>
          <p:cNvSpPr txBox="1">
            <a:spLocks/>
          </p:cNvSpPr>
          <p:nvPr/>
        </p:nvSpPr>
        <p:spPr bwMode="auto">
          <a:xfrm>
            <a:off x="8367800" y="3485764"/>
            <a:ext cx="40163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r>
              <a:rPr lang="en-US" sz="1800">
                <a:solidFill>
                  <a:srgbClr val="5F5F5F"/>
                </a:solidFill>
              </a:rPr>
              <a:t>C</a:t>
            </a:r>
          </a:p>
        </p:txBody>
      </p:sp>
      <p:sp>
        <p:nvSpPr>
          <p:cNvPr id="13321" name="Content Placeholder 2"/>
          <p:cNvSpPr txBox="1">
            <a:spLocks/>
          </p:cNvSpPr>
          <p:nvPr/>
        </p:nvSpPr>
        <p:spPr bwMode="auto">
          <a:xfrm>
            <a:off x="6054725" y="4115859"/>
            <a:ext cx="3429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r>
              <a:rPr lang="en-US" sz="1800">
                <a:solidFill>
                  <a:srgbClr val="5F5F5F"/>
                </a:solidFill>
              </a:rPr>
              <a:t>H</a:t>
            </a:r>
          </a:p>
        </p:txBody>
      </p:sp>
    </p:spTree>
    <p:extLst>
      <p:ext uri="{BB962C8B-B14F-4D97-AF65-F5344CB8AC3E}">
        <p14:creationId xmlns:p14="http://schemas.microsoft.com/office/powerpoint/2010/main" val="121953806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Distributed Extreme Scale Computing?</a:t>
            </a:r>
            <a:endParaRPr lang="en-US" dirty="0"/>
          </a:p>
        </p:txBody>
      </p:sp>
      <p:sp>
        <p:nvSpPr>
          <p:cNvPr id="4" name="Content Placeholder 3"/>
          <p:cNvSpPr>
            <a:spLocks noGrp="1"/>
          </p:cNvSpPr>
          <p:nvPr>
            <p:ph idx="1"/>
          </p:nvPr>
        </p:nvSpPr>
        <p:spPr>
          <a:xfrm>
            <a:off x="212662" y="984593"/>
            <a:ext cx="8694574" cy="4876382"/>
          </a:xfrm>
        </p:spPr>
        <p:txBody>
          <a:bodyPr/>
          <a:lstStyle/>
          <a:p>
            <a:r>
              <a:rPr lang="en-US" dirty="0" smtClean="0"/>
              <a:t>Support new science and new usage modes</a:t>
            </a:r>
          </a:p>
          <a:p>
            <a:pPr lvl="1"/>
            <a:r>
              <a:rPr lang="en-US" sz="2000" dirty="0"/>
              <a:t>Different modes of </a:t>
            </a:r>
            <a:r>
              <a:rPr lang="en-US" sz="2000" dirty="0" smtClean="0"/>
              <a:t>extreme-scale computing</a:t>
            </a:r>
          </a:p>
          <a:p>
            <a:pPr lvl="2"/>
            <a:r>
              <a:rPr lang="en-US" sz="2000" dirty="0" smtClean="0"/>
              <a:t>Coupling X-flops </a:t>
            </a:r>
            <a:r>
              <a:rPr lang="en-US" sz="2000" dirty="0"/>
              <a:t>of computing with </a:t>
            </a:r>
            <a:r>
              <a:rPr lang="en-US" sz="2000" dirty="0" smtClean="0"/>
              <a:t>X-bytes </a:t>
            </a:r>
            <a:r>
              <a:rPr lang="en-US" sz="2000" dirty="0"/>
              <a:t>of </a:t>
            </a:r>
            <a:r>
              <a:rPr lang="en-US" sz="2000" dirty="0" smtClean="0"/>
              <a:t>data</a:t>
            </a:r>
          </a:p>
          <a:p>
            <a:pPr marL="912812" lvl="1" indent="-381000">
              <a:lnSpc>
                <a:spcPct val="80000"/>
              </a:lnSpc>
              <a:spcAft>
                <a:spcPts val="1000"/>
              </a:spcAft>
            </a:pPr>
            <a:r>
              <a:rPr lang="en-US" sz="2000" dirty="0" smtClean="0"/>
              <a:t>L</a:t>
            </a:r>
            <a:r>
              <a:rPr lang="en" sz="2000" dirty="0" smtClean="0"/>
              <a:t>arge</a:t>
            </a:r>
            <a:r>
              <a:rPr lang="en" sz="2000" dirty="0"/>
              <a:t>-scale simulations</a:t>
            </a:r>
            <a:r>
              <a:rPr lang="en-US" sz="2000" dirty="0"/>
              <a:t> integrated with distributed </a:t>
            </a:r>
            <a:r>
              <a:rPr lang="en" sz="2000" dirty="0"/>
              <a:t>big-data </a:t>
            </a:r>
            <a:r>
              <a:rPr lang="en-US" sz="2000" dirty="0"/>
              <a:t>analysis (ATLAS, HEP)</a:t>
            </a:r>
          </a:p>
          <a:p>
            <a:pPr marL="912812" lvl="1" indent="-381000">
              <a:lnSpc>
                <a:spcPct val="80000"/>
              </a:lnSpc>
              <a:spcAft>
                <a:spcPts val="1000"/>
              </a:spcAft>
            </a:pPr>
            <a:r>
              <a:rPr lang="en-US" sz="2000" dirty="0"/>
              <a:t>R</a:t>
            </a:r>
            <a:r>
              <a:rPr lang="en" sz="2000" dirty="0"/>
              <a:t>eal-time computing</a:t>
            </a:r>
            <a:r>
              <a:rPr lang="en-US" sz="2000" dirty="0"/>
              <a:t> coupled with distributed data from </a:t>
            </a:r>
            <a:r>
              <a:rPr lang="en" sz="2000" dirty="0"/>
              <a:t> scientific experiments </a:t>
            </a:r>
            <a:r>
              <a:rPr lang="en-US" sz="2000" dirty="0"/>
              <a:t>(LSST, SKA</a:t>
            </a:r>
            <a:r>
              <a:rPr lang="en-US" sz="2000" dirty="0" smtClean="0"/>
              <a:t>)</a:t>
            </a:r>
          </a:p>
          <a:p>
            <a:r>
              <a:rPr lang="en-US" dirty="0"/>
              <a:t>Support the “long tail of science”</a:t>
            </a:r>
            <a:endParaRPr lang="en-US" sz="1600" dirty="0"/>
          </a:p>
          <a:p>
            <a:endParaRPr lang="en-US" dirty="0" smtClean="0"/>
          </a:p>
          <a:p>
            <a:r>
              <a:rPr lang="en-US" dirty="0" smtClean="0"/>
              <a:t>New execution modes for efficient and effective utilization of  collective set of  resources</a:t>
            </a:r>
          </a:p>
          <a:p>
            <a:pPr lvl="1"/>
            <a:r>
              <a:rPr lang="en-US" sz="2000" dirty="0" smtClean="0"/>
              <a:t>Offload workloads </a:t>
            </a:r>
            <a:r>
              <a:rPr lang="en-US" sz="2000" dirty="0"/>
              <a:t>from</a:t>
            </a:r>
            <a:r>
              <a:rPr lang="en" sz="2000" dirty="0"/>
              <a:t> leadership </a:t>
            </a:r>
            <a:r>
              <a:rPr lang="en-US" sz="2000" dirty="0" smtClean="0"/>
              <a:t>to </a:t>
            </a:r>
            <a:r>
              <a:rPr lang="en" sz="2000" dirty="0" smtClean="0"/>
              <a:t>less </a:t>
            </a:r>
            <a:r>
              <a:rPr lang="en" sz="2000" dirty="0"/>
              <a:t>powerful </a:t>
            </a:r>
            <a:r>
              <a:rPr lang="en" sz="2000" dirty="0" smtClean="0"/>
              <a:t>machines</a:t>
            </a:r>
            <a:endParaRPr lang="en-US" sz="2000" dirty="0" smtClean="0"/>
          </a:p>
          <a:p>
            <a:pPr lvl="1"/>
            <a:r>
              <a:rPr lang="en-US" sz="2000" dirty="0" err="1" smtClean="0"/>
              <a:t>Onload</a:t>
            </a:r>
            <a:r>
              <a:rPr lang="en-US" sz="2000" dirty="0" smtClean="0"/>
              <a:t> workloads from distributed systems onto leadership</a:t>
            </a:r>
          </a:p>
          <a:p>
            <a:pPr lvl="2"/>
            <a:r>
              <a:rPr lang="en-US" sz="2000" dirty="0" smtClean="0"/>
              <a:t>Strategically and synergistically, not competitively</a:t>
            </a:r>
          </a:p>
          <a:p>
            <a:endParaRPr lang="en-US" dirty="0" smtClean="0"/>
          </a:p>
        </p:txBody>
      </p:sp>
    </p:spTree>
    <p:extLst>
      <p:ext uri="{BB962C8B-B14F-4D97-AF65-F5344CB8AC3E}">
        <p14:creationId xmlns:p14="http://schemas.microsoft.com/office/powerpoint/2010/main" val="15237101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A Pore Man’</a:t>
            </a:r>
            <a:r>
              <a:rPr lang="en-US" altLang="ja-JP">
                <a:latin typeface="Arial" charset="0"/>
                <a:ea typeface="ＭＳ Ｐゴシック" charset="0"/>
                <a:cs typeface="ＭＳ Ｐゴシック" charset="0"/>
              </a:rPr>
              <a:t>s View of the TeraGrid/XSEDE</a:t>
            </a:r>
            <a:endParaRPr lang="en-US">
              <a:latin typeface="Arial" charset="0"/>
              <a:ea typeface="ＭＳ Ｐゴシック" charset="0"/>
              <a:cs typeface="ＭＳ Ｐゴシック" charset="0"/>
            </a:endParaRPr>
          </a:p>
        </p:txBody>
      </p:sp>
      <p:pic>
        <p:nvPicPr>
          <p:cNvPr id="17410" name="Content Placeholder 3" descr="jctc_cover.png"/>
          <p:cNvPicPr>
            <a:picLocks noGrp="1" noChangeAspect="1"/>
          </p:cNvPicPr>
          <p:nvPr>
            <p:ph idx="1"/>
          </p:nvPr>
        </p:nvPicPr>
        <p:blipFill>
          <a:blip r:embed="rId3">
            <a:extLst>
              <a:ext uri="{28A0092B-C50C-407E-A947-70E740481C1C}">
                <a14:useLocalDpi xmlns:a14="http://schemas.microsoft.com/office/drawing/2010/main" val="0"/>
              </a:ext>
            </a:extLst>
          </a:blip>
          <a:srcRect t="1274" r="2077" b="11041"/>
          <a:stretch>
            <a:fillRect/>
          </a:stretch>
        </p:blipFill>
        <p:spPr>
          <a:xfrm>
            <a:off x="3082925" y="1146175"/>
            <a:ext cx="5824538" cy="3422650"/>
          </a:xfrm>
        </p:spPr>
      </p:pic>
      <p:sp>
        <p:nvSpPr>
          <p:cNvPr id="17411" name="TextBox 4"/>
          <p:cNvSpPr txBox="1">
            <a:spLocks noChangeArrowheads="1"/>
          </p:cNvSpPr>
          <p:nvPr/>
        </p:nvSpPr>
        <p:spPr bwMode="auto">
          <a:xfrm>
            <a:off x="228600" y="5022850"/>
            <a:ext cx="85820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sz="2000" b="1">
                <a:solidFill>
                  <a:srgbClr val="000000"/>
                </a:solidFill>
              </a:rPr>
              <a:t>2005-09</a:t>
            </a:r>
            <a:r>
              <a:rPr lang="en-US" sz="2000">
                <a:solidFill>
                  <a:srgbClr val="000000"/>
                </a:solidFill>
              </a:rPr>
              <a:t>: Tried running many simulations on many supercomputers. Did not work (well)!</a:t>
            </a:r>
          </a:p>
          <a:p>
            <a:pPr eaLnBrk="1" hangingPunct="1">
              <a:buFont typeface="Arial" charset="0"/>
              <a:buChar char="•"/>
            </a:pPr>
            <a:r>
              <a:rPr lang="en-US" sz="2000">
                <a:solidFill>
                  <a:srgbClr val="000000"/>
                </a:solidFill>
              </a:rPr>
              <a:t>Why? What has changed?</a:t>
            </a:r>
          </a:p>
        </p:txBody>
      </p:sp>
      <p:pic>
        <p:nvPicPr>
          <p:cNvPr id="17412" name="Content Placeholder 4" descr="nsfnews-hemolysin.png"/>
          <p:cNvPicPr>
            <a:picLocks noChangeAspect="1"/>
          </p:cNvPicPr>
          <p:nvPr/>
        </p:nvPicPr>
        <p:blipFill>
          <a:blip r:embed="rId4">
            <a:extLst>
              <a:ext uri="{28A0092B-C50C-407E-A947-70E740481C1C}">
                <a14:useLocalDpi xmlns:a14="http://schemas.microsoft.com/office/drawing/2010/main" val="0"/>
              </a:ext>
            </a:extLst>
          </a:blip>
          <a:srcRect l="1927" t="1495" r="66"/>
          <a:stretch>
            <a:fillRect/>
          </a:stretch>
        </p:blipFill>
        <p:spPr bwMode="auto">
          <a:xfrm>
            <a:off x="211138" y="1111250"/>
            <a:ext cx="2770187" cy="336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31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6075" y="2784475"/>
            <a:ext cx="2425700"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53194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title"/>
          </p:nvPr>
        </p:nvSpPr>
        <p:spPr>
          <a:prstGeom prst="rect">
            <a:avLst/>
          </a:prstGeom>
        </p:spPr>
        <p:txBody>
          <a:bodyPr lIns="91425" tIns="91425" rIns="91425" bIns="91425" anchor="t" anchorCtr="0">
            <a:noAutofit/>
          </a:bodyPr>
          <a:lstStyle/>
          <a:p>
            <a:pPr algn="just"/>
            <a:r>
              <a:rPr lang="en-US" dirty="0" smtClean="0"/>
              <a:t>Extreme Scale </a:t>
            </a:r>
            <a:r>
              <a:rPr lang="en" dirty="0" smtClean="0"/>
              <a:t>Distributed </a:t>
            </a:r>
            <a:r>
              <a:rPr lang="en" dirty="0"/>
              <a:t>Computing </a:t>
            </a:r>
            <a:r>
              <a:rPr lang="en-US" dirty="0" smtClean="0"/>
              <a:t>in </a:t>
            </a:r>
            <a:r>
              <a:rPr lang="en" dirty="0" smtClean="0"/>
              <a:t>2013</a:t>
            </a:r>
            <a:endParaRPr lang="en" dirty="0"/>
          </a:p>
        </p:txBody>
      </p:sp>
      <p:sp>
        <p:nvSpPr>
          <p:cNvPr id="30" name="Shape 30"/>
          <p:cNvSpPr txBox="1">
            <a:spLocks noGrp="1"/>
          </p:cNvSpPr>
          <p:nvPr>
            <p:ph idx="1"/>
          </p:nvPr>
        </p:nvSpPr>
        <p:spPr>
          <a:xfrm>
            <a:off x="304799" y="982133"/>
            <a:ext cx="8574609" cy="4931983"/>
          </a:xfrm>
          <a:prstGeom prst="rect">
            <a:avLst/>
          </a:prstGeom>
        </p:spPr>
        <p:txBody>
          <a:bodyPr lIns="91425" tIns="91425" rIns="91425" bIns="91425" anchor="t" anchorCtr="0">
            <a:noAutofit/>
          </a:bodyPr>
          <a:lstStyle/>
          <a:p>
            <a:pPr>
              <a:lnSpc>
                <a:spcPct val="90000"/>
              </a:lnSpc>
            </a:pPr>
            <a:r>
              <a:rPr lang="en-US" dirty="0" smtClean="0"/>
              <a:t>First generation of DC characterized by “gluing it” together</a:t>
            </a:r>
          </a:p>
          <a:p>
            <a:pPr marL="750888" lvl="2" indent="-342900">
              <a:lnSpc>
                <a:spcPct val="90000"/>
              </a:lnSpc>
              <a:spcBef>
                <a:spcPts val="1200"/>
              </a:spcBef>
              <a:buFont typeface="Lucida Grande"/>
              <a:buChar char="－"/>
            </a:pPr>
            <a:r>
              <a:rPr lang="en-US" sz="2000" dirty="0" smtClean="0">
                <a:latin typeface="Arial" charset="0"/>
                <a:ea typeface="ＭＳ Ｐゴシック" charset="0"/>
              </a:rPr>
              <a:t>Many </a:t>
            </a:r>
            <a:r>
              <a:rPr lang="en-US" sz="2000" dirty="0">
                <a:latin typeface="Arial" charset="0"/>
                <a:ea typeface="ＭＳ Ｐゴシック" charset="0"/>
              </a:rPr>
              <a:t>local solutions, lack of </a:t>
            </a:r>
            <a:r>
              <a:rPr lang="en-US" sz="2000" dirty="0" smtClean="0">
                <a:latin typeface="Arial" charset="0"/>
                <a:ea typeface="ＭＳ Ｐゴシック" charset="0"/>
              </a:rPr>
              <a:t>end</a:t>
            </a:r>
            <a:r>
              <a:rPr lang="en-US" sz="2000" dirty="0">
                <a:latin typeface="Arial" charset="0"/>
                <a:ea typeface="ＭＳ Ｐゴシック" charset="0"/>
              </a:rPr>
              <a:t>-to</a:t>
            </a:r>
            <a:r>
              <a:rPr lang="en-US" sz="2000" dirty="0" smtClean="0">
                <a:latin typeface="Arial" charset="0"/>
                <a:ea typeface="ＭＳ Ｐゴシック" charset="0"/>
              </a:rPr>
              <a:t>-end solutions</a:t>
            </a:r>
          </a:p>
          <a:p>
            <a:pPr marL="407988" lvl="2" indent="0">
              <a:lnSpc>
                <a:spcPct val="90000"/>
              </a:lnSpc>
              <a:spcBef>
                <a:spcPts val="1200"/>
              </a:spcBef>
              <a:buNone/>
            </a:pPr>
            <a:endParaRPr lang="en-US" sz="2000" dirty="0"/>
          </a:p>
          <a:p>
            <a:pPr>
              <a:lnSpc>
                <a:spcPct val="90000"/>
              </a:lnSpc>
            </a:pPr>
            <a:r>
              <a:rPr lang="en-US" dirty="0">
                <a:latin typeface="Arial" charset="0"/>
                <a:ea typeface="ＭＳ Ｐゴシック" charset="0"/>
              </a:rPr>
              <a:t>Inability to reason about </a:t>
            </a:r>
            <a:r>
              <a:rPr lang="en-US" dirty="0" err="1">
                <a:latin typeface="Arial" charset="0"/>
                <a:ea typeface="ＭＳ Ｐゴシック" charset="0"/>
              </a:rPr>
              <a:t>spatio</a:t>
            </a:r>
            <a:r>
              <a:rPr lang="en-US" dirty="0">
                <a:latin typeface="Arial" charset="0"/>
                <a:ea typeface="ＭＳ Ｐゴシック" charset="0"/>
              </a:rPr>
              <a:t>-temporal execution properties</a:t>
            </a:r>
          </a:p>
          <a:p>
            <a:pPr lvl="1">
              <a:lnSpc>
                <a:spcPct val="110000"/>
              </a:lnSpc>
            </a:pPr>
            <a:r>
              <a:rPr lang="en-US" sz="2000" dirty="0">
                <a:latin typeface="Arial" charset="0"/>
                <a:ea typeface="ＭＳ Ｐゴシック" charset="0"/>
              </a:rPr>
              <a:t>Given a </a:t>
            </a:r>
            <a:r>
              <a:rPr lang="en-US" sz="2000" i="1" dirty="0">
                <a:latin typeface="Arial" charset="0"/>
                <a:ea typeface="ＭＳ Ｐゴシック" charset="0"/>
              </a:rPr>
              <a:t>general</a:t>
            </a:r>
            <a:r>
              <a:rPr lang="en-US" sz="2000" dirty="0">
                <a:latin typeface="Arial" charset="0"/>
                <a:ea typeface="ＭＳ Ｐゴシック" charset="0"/>
              </a:rPr>
              <a:t> workload there is an inability to estimate how long a workload will take? And where (and why) it will execute? </a:t>
            </a:r>
          </a:p>
          <a:p>
            <a:pPr lvl="1">
              <a:lnSpc>
                <a:spcPct val="110000"/>
              </a:lnSpc>
            </a:pPr>
            <a:r>
              <a:rPr lang="en-US" sz="2000" dirty="0">
                <a:latin typeface="Arial" charset="0"/>
                <a:ea typeface="ＭＳ Ｐゴシック" charset="0"/>
              </a:rPr>
              <a:t>Complete absence of analytical models of applications, infrastructure </a:t>
            </a:r>
          </a:p>
          <a:p>
            <a:pPr lvl="2">
              <a:lnSpc>
                <a:spcPct val="110000"/>
              </a:lnSpc>
            </a:pPr>
            <a:r>
              <a:rPr lang="en-US" sz="2000" dirty="0">
                <a:latin typeface="Arial" charset="0"/>
                <a:ea typeface="ＭＳ Ｐゴシック" charset="0"/>
              </a:rPr>
              <a:t>And we do not know how wrong our estimates would be</a:t>
            </a:r>
            <a:r>
              <a:rPr lang="en-US" sz="2000" dirty="0" smtClean="0">
                <a:latin typeface="Arial" charset="0"/>
                <a:ea typeface="ＭＳ Ｐゴシック" charset="0"/>
              </a:rPr>
              <a:t>!</a:t>
            </a:r>
          </a:p>
          <a:p>
            <a:pPr marL="914400" lvl="2" indent="0">
              <a:lnSpc>
                <a:spcPct val="110000"/>
              </a:lnSpc>
              <a:buNone/>
            </a:pPr>
            <a:endParaRPr lang="en-US" sz="2000" dirty="0">
              <a:latin typeface="Arial" charset="0"/>
              <a:ea typeface="ＭＳ Ｐゴシック" charset="0"/>
            </a:endParaRPr>
          </a:p>
          <a:p>
            <a:pPr marL="0" indent="-455612">
              <a:lnSpc>
                <a:spcPct val="90000"/>
              </a:lnSpc>
            </a:pPr>
            <a:r>
              <a:rPr lang="en-US" dirty="0" smtClean="0">
                <a:latin typeface="Arial" charset="0"/>
                <a:ea typeface="ＭＳ Ｐゴシック" charset="0"/>
              </a:rPr>
              <a:t>We </a:t>
            </a:r>
            <a:r>
              <a:rPr lang="en-US" dirty="0">
                <a:latin typeface="Arial" charset="0"/>
                <a:ea typeface="ＭＳ Ｐゴシック" charset="0"/>
              </a:rPr>
              <a:t>are still learning how to architect large-scale </a:t>
            </a:r>
            <a:r>
              <a:rPr lang="en-US" dirty="0" smtClean="0">
                <a:latin typeface="Arial" charset="0"/>
                <a:ea typeface="ＭＳ Ｐゴシック" charset="0"/>
              </a:rPr>
              <a:t>systems</a:t>
            </a:r>
          </a:p>
          <a:p>
            <a:pPr marL="863600" lvl="2" indent="-455612">
              <a:lnSpc>
                <a:spcPct val="80000"/>
              </a:lnSpc>
              <a:buFont typeface="Lucida Grande"/>
              <a:buChar char="－"/>
            </a:pPr>
            <a:r>
              <a:rPr lang="en-US" sz="2000" dirty="0" smtClean="0"/>
              <a:t>Scaling </a:t>
            </a:r>
            <a:r>
              <a:rPr lang="en-US" sz="2000" dirty="0"/>
              <a:t>remains difficult for </a:t>
            </a:r>
            <a:r>
              <a:rPr lang="en-US" sz="2000" i="1" dirty="0"/>
              <a:t>individual</a:t>
            </a:r>
            <a:r>
              <a:rPr lang="en-US" sz="2000" dirty="0"/>
              <a:t> scientists </a:t>
            </a:r>
            <a:endParaRPr lang="en-US" sz="2000" dirty="0" smtClean="0"/>
          </a:p>
          <a:p>
            <a:pPr marL="1373187" lvl="3" indent="-455612">
              <a:lnSpc>
                <a:spcPct val="80000"/>
              </a:lnSpc>
              <a:buFont typeface="Arial"/>
              <a:buChar char="•"/>
            </a:pPr>
            <a:r>
              <a:rPr lang="en-US" sz="2000" dirty="0" smtClean="0"/>
              <a:t>&lt; 1% can </a:t>
            </a:r>
            <a:r>
              <a:rPr lang="en-US" sz="2000" dirty="0"/>
              <a:t>do O(100) </a:t>
            </a:r>
            <a:r>
              <a:rPr lang="en-US" sz="2000" dirty="0" smtClean="0"/>
              <a:t>tasks of </a:t>
            </a:r>
            <a:r>
              <a:rPr lang="en-US" sz="2000" dirty="0"/>
              <a:t>O(10GB) over O(10) nodes</a:t>
            </a:r>
          </a:p>
          <a:p>
            <a:pPr marL="750888" lvl="2" indent="-342900">
              <a:lnSpc>
                <a:spcPct val="80000"/>
              </a:lnSpc>
              <a:spcBef>
                <a:spcPts val="1200"/>
              </a:spcBef>
              <a:buFont typeface="Lucida Grande"/>
              <a:buChar char="－"/>
            </a:pPr>
            <a:r>
              <a:rPr lang="en-US" sz="2000" dirty="0" smtClean="0">
                <a:latin typeface="Arial" charset="0"/>
                <a:ea typeface="ＭＳ Ｐゴシック" charset="0"/>
              </a:rPr>
              <a:t>Macroscopic </a:t>
            </a:r>
            <a:r>
              <a:rPr lang="en-US" sz="2000" dirty="0" err="1">
                <a:latin typeface="Arial" charset="0"/>
                <a:ea typeface="ＭＳ Ｐゴシック" charset="0"/>
              </a:rPr>
              <a:t>vs</a:t>
            </a:r>
            <a:r>
              <a:rPr lang="en-US" sz="2000" dirty="0">
                <a:latin typeface="Arial" charset="0"/>
                <a:ea typeface="ＭＳ Ｐゴシック" charset="0"/>
              </a:rPr>
              <a:t> microscopic theory of distributed systems</a:t>
            </a:r>
            <a:r>
              <a:rPr lang="en-US" sz="2000" dirty="0" smtClean="0">
                <a:latin typeface="Arial" charset="0"/>
                <a:ea typeface="ＭＳ Ｐゴシック" charset="0"/>
              </a:rPr>
              <a:t>!</a:t>
            </a:r>
          </a:p>
          <a:p>
            <a:pPr marL="1260475" lvl="3" indent="-342900">
              <a:lnSpc>
                <a:spcPct val="80000"/>
              </a:lnSpc>
              <a:spcBef>
                <a:spcPts val="1200"/>
              </a:spcBef>
              <a:buFont typeface="Lucida Grande"/>
              <a:buChar char="－"/>
            </a:pPr>
            <a:r>
              <a:rPr lang="en-US" sz="2000" dirty="0" smtClean="0">
                <a:latin typeface="Arial" charset="0"/>
                <a:ea typeface="ＭＳ Ｐゴシック" charset="0"/>
              </a:rPr>
              <a:t>Missing principles and practice of “systems in the large” </a:t>
            </a:r>
          </a:p>
          <a:p>
            <a:pPr marL="917575" lvl="3" indent="0">
              <a:lnSpc>
                <a:spcPct val="90000"/>
              </a:lnSpc>
              <a:spcBef>
                <a:spcPts val="1200"/>
              </a:spcBef>
              <a:buNone/>
            </a:pPr>
            <a:endParaRPr lang="en-US" sz="2000" dirty="0"/>
          </a:p>
        </p:txBody>
      </p:sp>
    </p:spTree>
    <p:extLst>
      <p:ext uri="{BB962C8B-B14F-4D97-AF65-F5344CB8AC3E}">
        <p14:creationId xmlns:p14="http://schemas.microsoft.com/office/powerpoint/2010/main" val="106556872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RU_Template_Verdana_G">
  <a:themeElements>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U_Template_Verdana_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U_Template_Verdana_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U_Template_Verdana_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U_Template_Verdana_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U_Template_Verdana_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U_Template_Verdana_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U_Template_Verdana_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U_Template_Verdana_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U_Template_Verdana_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U_Template_Verdana_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U_Template_Verdana_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U_Template_Verdana_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RU_Template_Verdana_G">
  <a:themeElements>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U_Template_Verdana_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U_Template_Verdana_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U_Template_Verdana_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U_Template_Verdana_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U_Template_Verdana_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U_Template_Verdana_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U_Template_Verdana_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U_Template_Verdana_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U_Template_Verdana_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U_Template_Verdana_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U_Template_Verdana_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U_Template_Verdana_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17239</TotalTime>
  <Words>4193</Words>
  <Application>Microsoft Macintosh PowerPoint</Application>
  <PresentationFormat>On-screen Show (4:3)</PresentationFormat>
  <Paragraphs>489</Paragraphs>
  <Slides>43</Slides>
  <Notes>25</Notes>
  <HiddenSlides>2</HiddenSlides>
  <MMClips>0</MMClips>
  <ScaleCrop>false</ScaleCrop>
  <HeadingPairs>
    <vt:vector size="4" baseType="variant">
      <vt:variant>
        <vt:lpstr>Theme</vt:lpstr>
      </vt:variant>
      <vt:variant>
        <vt:i4>2</vt:i4>
      </vt:variant>
      <vt:variant>
        <vt:lpstr>Slide Titles</vt:lpstr>
      </vt:variant>
      <vt:variant>
        <vt:i4>43</vt:i4>
      </vt:variant>
    </vt:vector>
  </HeadingPairs>
  <TitlesOfParts>
    <vt:vector size="45" baseType="lpstr">
      <vt:lpstr>RU_Template_Verdana_G</vt:lpstr>
      <vt:lpstr>1_RU_Template_Verdana_G</vt:lpstr>
      <vt:lpstr>Abstractions, Models and Implementations  for Scalable Approaches to Many Simulations </vt:lpstr>
      <vt:lpstr>Outline</vt:lpstr>
      <vt:lpstr>“Many Simulations” Pathway to Extreme Scale</vt:lpstr>
      <vt:lpstr>PowerPoint Presentation</vt:lpstr>
      <vt:lpstr>Setting the Scale</vt:lpstr>
      <vt:lpstr>From Many Simulations to Complex Applications </vt:lpstr>
      <vt:lpstr>Why Distributed Extreme Scale Computing?</vt:lpstr>
      <vt:lpstr>A Pore Man’s View of the TeraGrid/XSEDE</vt:lpstr>
      <vt:lpstr>Extreme Scale Distributed Computing in 2013</vt:lpstr>
      <vt:lpstr>DEC in Relation to “Traditional” EC</vt:lpstr>
      <vt:lpstr>DEC Some Common Requirements</vt:lpstr>
      <vt:lpstr>PowerPoint Presentation</vt:lpstr>
      <vt:lpstr>Pilot Abstractions</vt:lpstr>
      <vt:lpstr>Introduction to Pilot-Abstraction (2)</vt:lpstr>
      <vt:lpstr> Landscape of Pilot-Job Systems </vt:lpstr>
      <vt:lpstr>P* Model: Elements, Characteristics and API</vt:lpstr>
      <vt:lpstr>BigJob: Architecture</vt:lpstr>
      <vt:lpstr>“Coarse-Grained” BigJob Performance</vt:lpstr>
      <vt:lpstr>BigJob: (Partial) Usage on XSEDE Machines  </vt:lpstr>
      <vt:lpstr>SAGA: Interoperability Layer for BigJob</vt:lpstr>
      <vt:lpstr>SAGA Schematic</vt:lpstr>
      <vt:lpstr>SAGA: Interoperability layer upon which other tools and applications are built </vt:lpstr>
      <vt:lpstr>Async Replica-Exchange Library</vt:lpstr>
      <vt:lpstr>Async Replica-Exchange Library</vt:lpstr>
      <vt:lpstr>PowerPoint Presentation</vt:lpstr>
      <vt:lpstr>PowerPoint Presentation</vt:lpstr>
      <vt:lpstr>HT-HPC on Kraken 126 ensembles, each of 192 cores = 24192 cores </vt:lpstr>
      <vt:lpstr>Scale-Out/Across</vt:lpstr>
      <vt:lpstr>Scalable, Extensible HT Binding Energy Calculation</vt:lpstr>
      <vt:lpstr>PowerPoint Presentation</vt:lpstr>
      <vt:lpstr>NGMW Functional Aims and Requirements</vt:lpstr>
      <vt:lpstr>Towards NGMW for DEC</vt:lpstr>
      <vt:lpstr>NGMW Schematic</vt:lpstr>
      <vt:lpstr>NGMW Schematic</vt:lpstr>
      <vt:lpstr>NGMW Schematic</vt:lpstr>
      <vt:lpstr>Design Objective: Multi-level Integrated Reasoning</vt:lpstr>
      <vt:lpstr>AIMES: Demonstration of Flexible Federation (SC’13)</vt:lpstr>
      <vt:lpstr>NGMW Architecture for DEC</vt:lpstr>
      <vt:lpstr>Conclusion</vt:lpstr>
      <vt:lpstr>References</vt:lpstr>
      <vt:lpstr>Acknowledgements  </vt:lpstr>
      <vt:lpstr>Acknowledgements/Funding Sources</vt:lpstr>
      <vt:lpstr>Challenges: Mapping Tasks to Resources</vt:lpstr>
    </vt:vector>
  </TitlesOfParts>
  <Company>University Relations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eburris</dc:creator>
  <cp:lastModifiedBy>Shantenu Jha</cp:lastModifiedBy>
  <cp:revision>1212</cp:revision>
  <cp:lastPrinted>2013-06-06T09:55:41Z</cp:lastPrinted>
  <dcterms:created xsi:type="dcterms:W3CDTF">2013-07-01T12:47:06Z</dcterms:created>
  <dcterms:modified xsi:type="dcterms:W3CDTF">2014-03-05T01:03:15Z</dcterms:modified>
</cp:coreProperties>
</file>